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handoutMasterIdLst>
    <p:handoutMasterId r:id="rId37"/>
  </p:handoutMasterIdLst>
  <p:sldIdLst>
    <p:sldId id="317" r:id="rId5"/>
    <p:sldId id="260" r:id="rId6"/>
    <p:sldId id="286" r:id="rId7"/>
    <p:sldId id="264" r:id="rId8"/>
    <p:sldId id="266" r:id="rId9"/>
    <p:sldId id="280" r:id="rId10"/>
    <p:sldId id="268" r:id="rId11"/>
    <p:sldId id="318" r:id="rId12"/>
    <p:sldId id="304" r:id="rId13"/>
    <p:sldId id="293" r:id="rId14"/>
    <p:sldId id="306" r:id="rId15"/>
    <p:sldId id="272" r:id="rId16"/>
    <p:sldId id="292" r:id="rId17"/>
    <p:sldId id="274" r:id="rId18"/>
    <p:sldId id="269" r:id="rId19"/>
    <p:sldId id="270" r:id="rId20"/>
    <p:sldId id="315" r:id="rId21"/>
    <p:sldId id="297" r:id="rId22"/>
    <p:sldId id="302" r:id="rId23"/>
    <p:sldId id="319" r:id="rId24"/>
    <p:sldId id="290" r:id="rId25"/>
    <p:sldId id="276" r:id="rId26"/>
    <p:sldId id="298" r:id="rId27"/>
    <p:sldId id="277" r:id="rId28"/>
    <p:sldId id="278" r:id="rId29"/>
    <p:sldId id="279" r:id="rId30"/>
    <p:sldId id="287" r:id="rId31"/>
    <p:sldId id="300" r:id="rId32"/>
    <p:sldId id="307" r:id="rId33"/>
    <p:sldId id="289" r:id="rId34"/>
    <p:sldId id="291" r:id="rId35"/>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87" userDrawn="1">
          <p15:clr>
            <a:srgbClr val="A4A3A4"/>
          </p15:clr>
        </p15:guide>
        <p15:guide id="2" orient="horz" pos="692" userDrawn="1">
          <p15:clr>
            <a:srgbClr val="A4A3A4"/>
          </p15:clr>
        </p15:guide>
        <p15:guide id="3" orient="horz" pos="3960" userDrawn="1">
          <p15:clr>
            <a:srgbClr val="A4A3A4"/>
          </p15:clr>
        </p15:guide>
        <p15:guide id="4" orient="horz" pos="279" userDrawn="1">
          <p15:clr>
            <a:srgbClr val="A4A3A4"/>
          </p15:clr>
        </p15:guide>
        <p15:guide id="5" orient="horz" pos="3565" userDrawn="1">
          <p15:clr>
            <a:srgbClr val="A4A3A4"/>
          </p15:clr>
        </p15:guide>
        <p15:guide id="6" orient="horz" pos="873" userDrawn="1">
          <p15:clr>
            <a:srgbClr val="A4A3A4"/>
          </p15:clr>
        </p15:guide>
        <p15:guide id="7" orient="horz" pos="3192" userDrawn="1">
          <p15:clr>
            <a:srgbClr val="A4A3A4"/>
          </p15:clr>
        </p15:guide>
        <p15:guide id="8" orient="horz" pos="1563" userDrawn="1">
          <p15:clr>
            <a:srgbClr val="A4A3A4"/>
          </p15:clr>
        </p15:guide>
        <p15:guide id="9" pos="5622" userDrawn="1">
          <p15:clr>
            <a:srgbClr val="A4A3A4"/>
          </p15:clr>
        </p15:guide>
        <p15:guide id="10" pos="4877" userDrawn="1">
          <p15:clr>
            <a:srgbClr val="A4A3A4"/>
          </p15:clr>
        </p15:guide>
        <p15:guide id="11" pos="502" userDrawn="1">
          <p15:clr>
            <a:srgbClr val="A4A3A4"/>
          </p15:clr>
        </p15:guide>
        <p15:guide id="12" pos="289" userDrawn="1">
          <p15:clr>
            <a:srgbClr val="A4A3A4"/>
          </p15:clr>
        </p15:guide>
        <p15:guide id="13" pos="292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A2F445-F336-0A52-E91A-7ADB3B4B2BAE}" name="Kaden, Timothy (Tim)" initials="KT(" userId="S::TKADEN@newyorklife.com::338f5017-0658-4aeb-bfb8-f6dc844480f0" providerId="AD"/>
  <p188:author id="{78C2CDFC-6C80-A6F0-ACF1-AFF7102FFBAE}" name="Lukacs, Lauren A." initials="LLA" userId="S::llukacs@newyorklife.com::37b80b88-f478-4eeb-86b7-adfecd73d5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ukacs, Lauren A." initials="LLA" lastIdx="89" clrIdx="0">
    <p:extLst>
      <p:ext uri="{19B8F6BF-5375-455C-9EA6-DF929625EA0E}">
        <p15:presenceInfo xmlns:p15="http://schemas.microsoft.com/office/powerpoint/2012/main" userId="S::llukacs@newyorklife.com::37b80b88-f478-4eeb-86b7-adfecd73d580" providerId="AD"/>
      </p:ext>
    </p:extLst>
  </p:cmAuthor>
  <p:cmAuthor id="2" name="Rubin, Kathleen M. (Kathy)" initials="RKM(" lastIdx="62" clrIdx="1">
    <p:extLst>
      <p:ext uri="{19B8F6BF-5375-455C-9EA6-DF929625EA0E}">
        <p15:presenceInfo xmlns:p15="http://schemas.microsoft.com/office/powerpoint/2012/main" userId="S::KRUBIN@newyorklife.com::12ebbc21-f07a-48bc-a611-e3954683d7c0" providerId="AD"/>
      </p:ext>
    </p:extLst>
  </p:cmAuthor>
  <p:cmAuthor id="3" name="Sprinkle, Melissa" initials="SM" lastIdx="10" clrIdx="2">
    <p:extLst>
      <p:ext uri="{19B8F6BF-5375-455C-9EA6-DF929625EA0E}">
        <p15:presenceInfo xmlns:p15="http://schemas.microsoft.com/office/powerpoint/2012/main" userId="S::mslevin01@newyorklife.com::fbc64cb8-6f09-4d3e-9254-62db4856a7a8" providerId="AD"/>
      </p:ext>
    </p:extLst>
  </p:cmAuthor>
  <p:cmAuthor id="4" name="Young, Leslie C. (Les)" initials="YLC(" lastIdx="32" clrIdx="3">
    <p:extLst>
      <p:ext uri="{19B8F6BF-5375-455C-9EA6-DF929625EA0E}">
        <p15:presenceInfo xmlns:p15="http://schemas.microsoft.com/office/powerpoint/2012/main" userId="S::LYOUNG@newyorklife.com::cdabd342-d072-40a7-ac4d-6cdbba9b27b5" providerId="AD"/>
      </p:ext>
    </p:extLst>
  </p:cmAuthor>
  <p:cmAuthor id="5" name="Koble, Robert J." initials="KRJ" lastIdx="1" clrIdx="4">
    <p:extLst>
      <p:ext uri="{19B8F6BF-5375-455C-9EA6-DF929625EA0E}">
        <p15:presenceInfo xmlns:p15="http://schemas.microsoft.com/office/powerpoint/2012/main" userId="S::rkoble@newyorklife.com::cb9b7ab6-47e3-405d-b481-5e1b3466f6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5E7C"/>
    <a:srgbClr val="005F7D"/>
    <a:srgbClr val="DEEEF6"/>
    <a:srgbClr val="D1E8F3"/>
    <a:srgbClr val="C8E4F0"/>
    <a:srgbClr val="2E87B0"/>
    <a:srgbClr val="0A3C53"/>
    <a:srgbClr val="667085"/>
    <a:srgbClr val="E0EDF3"/>
    <a:srgbClr val="E0EDB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78966" autoAdjust="0"/>
  </p:normalViewPr>
  <p:slideViewPr>
    <p:cSldViewPr snapToGrid="0">
      <p:cViewPr varScale="1">
        <p:scale>
          <a:sx n="52" d="100"/>
          <a:sy n="52" d="100"/>
        </p:scale>
        <p:origin x="1840" y="52"/>
      </p:cViewPr>
      <p:guideLst>
        <p:guide orient="horz" pos="587"/>
        <p:guide orient="horz" pos="692"/>
        <p:guide orient="horz" pos="3960"/>
        <p:guide orient="horz" pos="279"/>
        <p:guide orient="horz" pos="3565"/>
        <p:guide orient="horz" pos="873"/>
        <p:guide orient="horz" pos="3192"/>
        <p:guide orient="horz" pos="1563"/>
        <p:guide pos="5622"/>
        <p:guide pos="4877"/>
        <p:guide pos="502"/>
        <p:guide pos="289"/>
        <p:guide pos="292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p:scale>
          <a:sx n="100" d="100"/>
          <a:sy n="100" d="100"/>
        </p:scale>
        <p:origin x="-1548" y="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 Mantica" userId="5241e76d4688f9d0" providerId="LiveId" clId="{9FC61C94-D5BE-4B36-82CF-D6C95AC41E2F}"/>
    <pc:docChg chg="custSel addSld modSld">
      <pc:chgData name="Carlo Mantica" userId="5241e76d4688f9d0" providerId="LiveId" clId="{9FC61C94-D5BE-4B36-82CF-D6C95AC41E2F}" dt="2023-11-28T16:32:25.807" v="3" actId="27636"/>
      <pc:docMkLst>
        <pc:docMk/>
      </pc:docMkLst>
      <pc:sldChg chg="modNotes">
        <pc:chgData name="Carlo Mantica" userId="5241e76d4688f9d0" providerId="LiveId" clId="{9FC61C94-D5BE-4B36-82CF-D6C95AC41E2F}" dt="2023-11-28T16:32:25.807" v="3" actId="27636"/>
        <pc:sldMkLst>
          <pc:docMk/>
          <pc:sldMk cId="0" sldId="293"/>
        </pc:sldMkLst>
      </pc:sldChg>
      <pc:sldChg chg="modNotes">
        <pc:chgData name="Carlo Mantica" userId="5241e76d4688f9d0" providerId="LiveId" clId="{9FC61C94-D5BE-4B36-82CF-D6C95AC41E2F}" dt="2023-11-28T16:32:25.798" v="2" actId="27636"/>
        <pc:sldMkLst>
          <pc:docMk/>
          <pc:sldMk cId="2426994651" sldId="304"/>
        </pc:sldMkLst>
      </pc:sldChg>
      <pc:sldChg chg="addSp modSp new">
        <pc:chgData name="Carlo Mantica" userId="5241e76d4688f9d0" providerId="LiveId" clId="{9FC61C94-D5BE-4B36-82CF-D6C95AC41E2F}" dt="2023-11-28T16:32:25.510" v="1" actId="931"/>
        <pc:sldMkLst>
          <pc:docMk/>
          <pc:sldMk cId="1511840784" sldId="319"/>
        </pc:sldMkLst>
        <pc:picChg chg="add mod">
          <ac:chgData name="Carlo Mantica" userId="5241e76d4688f9d0" providerId="LiveId" clId="{9FC61C94-D5BE-4B36-82CF-D6C95AC41E2F}" dt="2023-11-28T16:32:25.510" v="1" actId="931"/>
          <ac:picMkLst>
            <pc:docMk/>
            <pc:sldMk cId="1511840784" sldId="319"/>
            <ac:picMk id="3" creationId="{10F726A7-84CA-9815-5DBC-B7D2300EA340}"/>
          </ac:picMkLst>
        </pc:picChg>
      </pc:sldChg>
    </pc:docChg>
  </pc:docChgLst>
  <pc:docChgLst>
    <pc:chgData name="Carlo Mantica" userId="5241e76d4688f9d0" providerId="LiveId" clId="{1D7191BA-A29B-4908-AEEB-407848E86C69}"/>
    <pc:docChg chg="modSld">
      <pc:chgData name="Carlo Mantica" userId="5241e76d4688f9d0" providerId="LiveId" clId="{1D7191BA-A29B-4908-AEEB-407848E86C69}" dt="2023-10-15T03:25:59.934" v="32" actId="20577"/>
      <pc:docMkLst>
        <pc:docMk/>
      </pc:docMkLst>
      <pc:sldChg chg="modSp mod">
        <pc:chgData name="Carlo Mantica" userId="5241e76d4688f9d0" providerId="LiveId" clId="{1D7191BA-A29B-4908-AEEB-407848E86C69}" dt="2023-10-15T03:25:33.845" v="30" actId="1035"/>
        <pc:sldMkLst>
          <pc:docMk/>
          <pc:sldMk cId="0" sldId="260"/>
        </pc:sldMkLst>
        <pc:spChg chg="mod">
          <ac:chgData name="Carlo Mantica" userId="5241e76d4688f9d0" providerId="LiveId" clId="{1D7191BA-A29B-4908-AEEB-407848E86C69}" dt="2023-10-15T03:25:33.845" v="30" actId="1035"/>
          <ac:spMkLst>
            <pc:docMk/>
            <pc:sldMk cId="0" sldId="260"/>
            <ac:spMk id="6" creationId="{00000000-0000-0000-0000-000000000000}"/>
          </ac:spMkLst>
        </pc:spChg>
      </pc:sldChg>
      <pc:sldChg chg="modSp mod">
        <pc:chgData name="Carlo Mantica" userId="5241e76d4688f9d0" providerId="LiveId" clId="{1D7191BA-A29B-4908-AEEB-407848E86C69}" dt="2023-10-15T03:25:59.934" v="32" actId="20577"/>
        <pc:sldMkLst>
          <pc:docMk/>
          <pc:sldMk cId="0" sldId="286"/>
        </pc:sldMkLst>
        <pc:spChg chg="mod">
          <ac:chgData name="Carlo Mantica" userId="5241e76d4688f9d0" providerId="LiveId" clId="{1D7191BA-A29B-4908-AEEB-407848E86C69}" dt="2023-10-15T03:25:59.934" v="32" actId="20577"/>
          <ac:spMkLst>
            <pc:docMk/>
            <pc:sldMk cId="0" sldId="286"/>
            <ac:spMk id="2150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29" tIns="45714" rIns="91429" bIns="45714" rtlCol="0"/>
          <a:lstStyle>
            <a:lvl1pPr algn="l" eaLnBrk="1" fontAlgn="auto" hangingPunct="1">
              <a:spcBef>
                <a:spcPts val="0"/>
              </a:spcBef>
              <a:spcAft>
                <a:spcPts val="0"/>
              </a:spcAft>
              <a:defRPr sz="1200">
                <a:latin typeface="+mn-lt"/>
                <a:ea typeface="Tahoma" pitchFamily="34" charset="0"/>
                <a:cs typeface="Tahoma"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wrap="square" lIns="91429" tIns="45714" rIns="91429" bIns="45714" numCol="1" anchor="t" anchorCtr="0" compatLnSpc="1">
            <a:prstTxWarp prst="textNoShape">
              <a:avLst/>
            </a:prstTxWarp>
          </a:bodyPr>
          <a:lstStyle>
            <a:lvl1pPr algn="r" eaLnBrk="1" hangingPunct="1">
              <a:defRPr sz="1200">
                <a:latin typeface="Tahoma" charset="0"/>
                <a:cs typeface="Tahoma" charset="0"/>
              </a:defRPr>
            </a:lvl1pPr>
          </a:lstStyle>
          <a:p>
            <a:pPr>
              <a:defRPr/>
            </a:pPr>
            <a:fld id="{220BC387-695C-2545-9FA8-77ACBDC49F5F}" type="datetimeFigureOut">
              <a:rPr lang="en-US"/>
              <a:pPr>
                <a:defRPr/>
              </a:pPr>
              <a:t>11/28/2023</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ea typeface="Tahoma" pitchFamily="34" charset="0"/>
                <a:cs typeface="Tahoma" pitchFamily="34"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a:latin typeface="Tahoma" charset="0"/>
                <a:cs typeface="Tahoma" charset="0"/>
              </a:defRPr>
            </a:lvl1pPr>
          </a:lstStyle>
          <a:p>
            <a:pPr>
              <a:defRPr/>
            </a:pPr>
            <a:fld id="{D9E8B9AD-1356-A044-84C0-04556265D9B4}" type="slidenum">
              <a:rPr lang="en-US"/>
              <a:pPr>
                <a:defRPr/>
              </a:pPr>
              <a:t>‹#›</a:t>
            </a:fld>
            <a:endParaRPr lang="en-US"/>
          </a:p>
        </p:txBody>
      </p:sp>
    </p:spTree>
    <p:extLst>
      <p:ext uri="{BB962C8B-B14F-4D97-AF65-F5344CB8AC3E}">
        <p14:creationId xmlns:p14="http://schemas.microsoft.com/office/powerpoint/2010/main" val="482631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29" tIns="45714" rIns="91429" bIns="45714" rtlCol="0"/>
          <a:lstStyle>
            <a:lvl1pPr algn="l" eaLnBrk="1" fontAlgn="auto" hangingPunct="1">
              <a:spcBef>
                <a:spcPts val="0"/>
              </a:spcBef>
              <a:spcAft>
                <a:spcPts val="0"/>
              </a:spcAft>
              <a:defRPr sz="1200">
                <a:latin typeface="+mn-lt"/>
                <a:ea typeface="Tahoma" pitchFamily="34" charset="0"/>
                <a:cs typeface="Tahoma" pitchFamily="34" charset="0"/>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wrap="square" lIns="91429" tIns="45714" rIns="91429" bIns="45714" numCol="1" anchor="t" anchorCtr="0" compatLnSpc="1">
            <a:prstTxWarp prst="textNoShape">
              <a:avLst/>
            </a:prstTxWarp>
          </a:bodyPr>
          <a:lstStyle>
            <a:lvl1pPr algn="r" eaLnBrk="1" hangingPunct="1">
              <a:defRPr sz="1200">
                <a:latin typeface="Tahoma" charset="0"/>
                <a:cs typeface="Tahoma" charset="0"/>
              </a:defRPr>
            </a:lvl1pPr>
          </a:lstStyle>
          <a:p>
            <a:pPr>
              <a:defRPr/>
            </a:pPr>
            <a:fld id="{EF4D2A55-1FA3-9D4E-A370-B90ABD8EE523}" type="datetimeFigureOut">
              <a:rPr lang="en-US"/>
              <a:pPr>
                <a:defRPr/>
              </a:pPr>
              <a:t>11/28/2023</a:t>
            </a:fld>
            <a:endParaRPr lang="en-US"/>
          </a:p>
        </p:txBody>
      </p:sp>
      <p:sp>
        <p:nvSpPr>
          <p:cNvPr id="4" name="Slide Image Placeholder 3"/>
          <p:cNvSpPr>
            <a:spLocks noGrp="1" noRot="1" noChangeAspect="1"/>
          </p:cNvSpPr>
          <p:nvPr>
            <p:ph type="sldImg" idx="2"/>
          </p:nvPr>
        </p:nvSpPr>
        <p:spPr>
          <a:xfrm>
            <a:off x="1104900" y="696913"/>
            <a:ext cx="4649788" cy="3486150"/>
          </a:xfrm>
          <a:prstGeom prst="rect">
            <a:avLst/>
          </a:prstGeom>
          <a:noFill/>
          <a:ln w="12700">
            <a:solidFill>
              <a:prstClr val="black"/>
            </a:solidFill>
          </a:ln>
        </p:spPr>
        <p:txBody>
          <a:bodyPr vert="horz" lIns="91429" tIns="45714" rIns="91429" bIns="45714" rtlCol="0" anchor="ctr"/>
          <a:lstStyle/>
          <a:p>
            <a:pPr lvl="0"/>
            <a:endParaRPr lang="en-US" noProof="0" dirty="0"/>
          </a:p>
        </p:txBody>
      </p:sp>
      <p:sp>
        <p:nvSpPr>
          <p:cNvPr id="5" name="Notes Placeholder 4"/>
          <p:cNvSpPr>
            <a:spLocks noGrp="1"/>
          </p:cNvSpPr>
          <p:nvPr>
            <p:ph type="body" sz="quarter" idx="3"/>
          </p:nvPr>
        </p:nvSpPr>
        <p:spPr>
          <a:xfrm>
            <a:off x="685800" y="4416425"/>
            <a:ext cx="5486400" cy="4183063"/>
          </a:xfrm>
          <a:prstGeom prst="rect">
            <a:avLst/>
          </a:prstGeom>
        </p:spPr>
        <p:txBody>
          <a:bodyPr vert="horz" lIns="91429" tIns="45714" rIns="91429" bIns="45714"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29" tIns="45714" rIns="91429" bIns="45714" rtlCol="0" anchor="b"/>
          <a:lstStyle>
            <a:lvl1pPr algn="l" eaLnBrk="1" fontAlgn="auto" hangingPunct="1">
              <a:spcBef>
                <a:spcPts val="0"/>
              </a:spcBef>
              <a:spcAft>
                <a:spcPts val="0"/>
              </a:spcAft>
              <a:defRPr sz="1200">
                <a:latin typeface="+mn-lt"/>
                <a:ea typeface="Tahoma" pitchFamily="34" charset="0"/>
                <a:cs typeface="Tahoma" pitchFamily="34" charset="0"/>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29" tIns="45714" rIns="91429" bIns="45714" numCol="1" anchor="b" anchorCtr="0" compatLnSpc="1">
            <a:prstTxWarp prst="textNoShape">
              <a:avLst/>
            </a:prstTxWarp>
          </a:bodyPr>
          <a:lstStyle>
            <a:lvl1pPr algn="r" eaLnBrk="1" hangingPunct="1">
              <a:defRPr sz="1200">
                <a:latin typeface="Tahoma" charset="0"/>
                <a:cs typeface="Tahoma" charset="0"/>
              </a:defRPr>
            </a:lvl1pPr>
          </a:lstStyle>
          <a:p>
            <a:pPr>
              <a:defRPr/>
            </a:pPr>
            <a:fld id="{434A9E29-4C7F-A74A-822B-59C4FFB1BF5D}" type="slidenum">
              <a:rPr lang="en-US"/>
              <a:pPr>
                <a:defRPr/>
              </a:pPr>
              <a:t>‹#›</a:t>
            </a:fld>
            <a:endParaRPr lang="en-US"/>
          </a:p>
        </p:txBody>
      </p:sp>
    </p:spTree>
    <p:extLst>
      <p:ext uri="{BB962C8B-B14F-4D97-AF65-F5344CB8AC3E}">
        <p14:creationId xmlns:p14="http://schemas.microsoft.com/office/powerpoint/2010/main" val="33411327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Tahoma" pitchFamily="34" charset="0"/>
      </a:defRPr>
    </a:lvl1pPr>
    <a:lvl2pPr marL="457200" algn="l" rtl="0" eaLnBrk="0" fontAlgn="base" hangingPunct="0">
      <a:spcBef>
        <a:spcPct val="30000"/>
      </a:spcBef>
      <a:spcAft>
        <a:spcPct val="0"/>
      </a:spcAft>
      <a:defRPr sz="1200" kern="1200">
        <a:solidFill>
          <a:schemeClr val="tx1"/>
        </a:solidFill>
        <a:latin typeface="Tahoma" pitchFamily="34" charset="0"/>
        <a:ea typeface="Tahoma" pitchFamily="34" charset="0"/>
        <a:cs typeface="Tahoma" pitchFamily="34" charset="0"/>
      </a:defRPr>
    </a:lvl2pPr>
    <a:lvl3pPr marL="914400" algn="l" rtl="0" eaLnBrk="0" fontAlgn="base" hangingPunct="0">
      <a:spcBef>
        <a:spcPct val="30000"/>
      </a:spcBef>
      <a:spcAft>
        <a:spcPct val="0"/>
      </a:spcAft>
      <a:defRPr sz="1200" kern="1200">
        <a:solidFill>
          <a:schemeClr val="tx1"/>
        </a:solidFill>
        <a:latin typeface="Tahoma" pitchFamily="34" charset="0"/>
        <a:ea typeface="Tahoma" pitchFamily="34" charset="0"/>
        <a:cs typeface="Tahoma" pitchFamily="34" charset="0"/>
      </a:defRPr>
    </a:lvl3pPr>
    <a:lvl4pPr marL="1371600" algn="l" rtl="0" eaLnBrk="0" fontAlgn="base" hangingPunct="0">
      <a:spcBef>
        <a:spcPct val="30000"/>
      </a:spcBef>
      <a:spcAft>
        <a:spcPct val="0"/>
      </a:spcAft>
      <a:defRPr sz="1200" kern="1200">
        <a:solidFill>
          <a:schemeClr val="tx1"/>
        </a:solidFill>
        <a:latin typeface="Tahoma" pitchFamily="34" charset="0"/>
        <a:ea typeface="Tahoma" pitchFamily="34" charset="0"/>
        <a:cs typeface="Tahoma" pitchFamily="34" charset="0"/>
      </a:defRPr>
    </a:lvl4pPr>
    <a:lvl5pPr marL="1828800" algn="l" rtl="0" eaLnBrk="0" fontAlgn="base" hangingPunct="0">
      <a:spcBef>
        <a:spcPct val="30000"/>
      </a:spcBef>
      <a:spcAft>
        <a:spcPct val="0"/>
      </a:spcAft>
      <a:defRPr sz="1200" kern="1200">
        <a:solidFill>
          <a:schemeClr val="tx1"/>
        </a:solidFill>
        <a:latin typeface="Tahoma" pitchFamily="34" charset="0"/>
        <a:ea typeface="Tahoma" pitchFamily="34" charset="0"/>
        <a:cs typeface="Tahoma"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1104900" y="67786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xfrm>
            <a:off x="685800" y="4416425"/>
            <a:ext cx="5486400" cy="42894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eaLnBrk="1" hangingPunct="1">
              <a:lnSpc>
                <a:spcPct val="90000"/>
              </a:lnSpc>
            </a:pPr>
            <a:r>
              <a:rPr lang="en-US" sz="1100" dirty="0">
                <a:latin typeface="Tahoma" charset="0"/>
              </a:rPr>
              <a:t>This presentation is designed for you to conduct in </a:t>
            </a:r>
            <a:r>
              <a:rPr lang="ja-JP" altLang="en-US" sz="1100" dirty="0">
                <a:latin typeface="Tahoma" charset="0"/>
              </a:rPr>
              <a:t>“</a:t>
            </a:r>
            <a:r>
              <a:rPr lang="en-US" altLang="ja-JP" sz="1100" dirty="0">
                <a:latin typeface="Tahoma" charset="0"/>
              </a:rPr>
              <a:t>workplace type</a:t>
            </a:r>
            <a:r>
              <a:rPr lang="ja-JP" altLang="en-US" sz="1100" dirty="0">
                <a:latin typeface="Tahoma" charset="0"/>
              </a:rPr>
              <a:t>”</a:t>
            </a:r>
            <a:r>
              <a:rPr lang="en-US" altLang="ja-JP" sz="1100" dirty="0">
                <a:latin typeface="Tahoma" charset="0"/>
              </a:rPr>
              <a:t> settings where you only have a limited amount of time with participants. The entire program should take about 20-25 minutes. </a:t>
            </a:r>
          </a:p>
          <a:p>
            <a:pPr eaLnBrk="1" hangingPunct="1">
              <a:lnSpc>
                <a:spcPct val="90000"/>
              </a:lnSpc>
            </a:pPr>
            <a:endParaRPr lang="en-US" sz="1100" b="1" dirty="0">
              <a:latin typeface="Tahoma" charset="0"/>
            </a:endParaRPr>
          </a:p>
          <a:p>
            <a:pPr eaLnBrk="1" hangingPunct="1">
              <a:lnSpc>
                <a:spcPct val="90000"/>
              </a:lnSpc>
            </a:pPr>
            <a:r>
              <a:rPr lang="en-US" sz="1100" b="1" dirty="0">
                <a:latin typeface="Tahoma" charset="0"/>
              </a:rPr>
              <a:t>Timing: </a:t>
            </a:r>
            <a:r>
              <a:rPr lang="en-US" sz="1100" dirty="0">
                <a:latin typeface="Tahoma" charset="0"/>
              </a:rPr>
              <a:t>You should spend a minute or two welcoming the people and introducing yourself and spend 10-12 minutes conducting the main body of the seminar material. At the end of your presentation, you</a:t>
            </a:r>
            <a:r>
              <a:rPr lang="ja-JP" altLang="en-US" sz="1100" dirty="0">
                <a:latin typeface="Tahoma" charset="0"/>
              </a:rPr>
              <a:t>’</a:t>
            </a:r>
            <a:r>
              <a:rPr lang="en-US" altLang="ja-JP" sz="1100" dirty="0" err="1">
                <a:latin typeface="Tahoma" charset="0"/>
              </a:rPr>
              <a:t>ll</a:t>
            </a:r>
            <a:r>
              <a:rPr lang="en-US" altLang="ja-JP" sz="1100" dirty="0">
                <a:latin typeface="Tahoma" charset="0"/>
              </a:rPr>
              <a:t> want to reserve a couple of minutes to allow participants to complete the Evaluation Form. </a:t>
            </a:r>
          </a:p>
          <a:p>
            <a:pPr eaLnBrk="1" hangingPunct="1">
              <a:lnSpc>
                <a:spcPct val="90000"/>
              </a:lnSpc>
            </a:pPr>
            <a:endParaRPr lang="en-US" altLang="ja-JP" sz="1100" dirty="0">
              <a:latin typeface="Tahoma" charset="0"/>
            </a:endParaRPr>
          </a:p>
          <a:p>
            <a:pPr eaLnBrk="1" hangingPunct="1">
              <a:lnSpc>
                <a:spcPts val="1800"/>
              </a:lnSpc>
              <a:spcBef>
                <a:spcPts val="600"/>
              </a:spcBef>
              <a:spcAft>
                <a:spcPts val="1800"/>
              </a:spcAft>
            </a:pPr>
            <a:r>
              <a:rPr lang="en-US" sz="1100" dirty="0">
                <a:solidFill>
                  <a:srgbClr val="002060"/>
                </a:solidFill>
                <a:latin typeface="Effra Pro" panose="020B0603020203020204" pitchFamily="34" charset="0"/>
              </a:rPr>
              <a:t>Hello and welcome to </a:t>
            </a:r>
            <a:r>
              <a:rPr lang="ja-JP" altLang="en-US" sz="1100" dirty="0">
                <a:solidFill>
                  <a:srgbClr val="002060"/>
                </a:solidFill>
                <a:latin typeface="Effra Pro" panose="020B0603020203020204" pitchFamily="34" charset="0"/>
              </a:rPr>
              <a:t>“</a:t>
            </a:r>
            <a:r>
              <a:rPr lang="en-US" altLang="ja-JP" sz="1100" dirty="0">
                <a:solidFill>
                  <a:srgbClr val="002060"/>
                </a:solidFill>
                <a:latin typeface="Effra Pro" panose="020B0603020203020204" pitchFamily="34" charset="0"/>
              </a:rPr>
              <a:t>Create a Blueprint for Financial Success.</a:t>
            </a:r>
            <a:r>
              <a:rPr lang="ja-JP" altLang="en-US" sz="1100" dirty="0">
                <a:solidFill>
                  <a:srgbClr val="002060"/>
                </a:solidFill>
                <a:latin typeface="Effra Pro" panose="020B0603020203020204" pitchFamily="34" charset="0"/>
              </a:rPr>
              <a:t>”</a:t>
            </a:r>
            <a:r>
              <a:rPr lang="en-US" altLang="ja-JP" sz="1100" dirty="0">
                <a:solidFill>
                  <a:srgbClr val="002060"/>
                </a:solidFill>
                <a:latin typeface="Effra Pro" panose="020B0603020203020204" pitchFamily="34" charset="0"/>
              </a:rPr>
              <a:t>  I am </a:t>
            </a:r>
            <a:r>
              <a:rPr lang="en-US" altLang="ja-JP" sz="1100" dirty="0">
                <a:solidFill>
                  <a:srgbClr val="C00000"/>
                </a:solidFill>
                <a:latin typeface="Effra Pro" panose="020B0603020203020204" pitchFamily="34" charset="0"/>
              </a:rPr>
              <a:t>[name] </a:t>
            </a:r>
            <a:r>
              <a:rPr lang="en-US" altLang="ja-JP" sz="1100" dirty="0">
                <a:solidFill>
                  <a:srgbClr val="002060"/>
                </a:solidFill>
                <a:latin typeface="Effra Pro" panose="020B0603020203020204" pitchFamily="34" charset="0"/>
              </a:rPr>
              <a:t>an Agent from the </a:t>
            </a:r>
            <a:r>
              <a:rPr lang="en-US" altLang="ja-JP" sz="1100" dirty="0">
                <a:solidFill>
                  <a:srgbClr val="C00000"/>
                </a:solidFill>
                <a:latin typeface="Effra Pro" panose="020B0603020203020204" pitchFamily="34" charset="0"/>
              </a:rPr>
              <a:t>[name] </a:t>
            </a:r>
            <a:r>
              <a:rPr lang="en-US" altLang="ja-JP" sz="1100" dirty="0">
                <a:solidFill>
                  <a:srgbClr val="002060"/>
                </a:solidFill>
                <a:latin typeface="Effra Pro" panose="020B0603020203020204" pitchFamily="34" charset="0"/>
              </a:rPr>
              <a:t>office of New York Life. </a:t>
            </a:r>
          </a:p>
          <a:p>
            <a:pPr eaLnBrk="1" hangingPunct="1">
              <a:lnSpc>
                <a:spcPts val="1800"/>
              </a:lnSpc>
              <a:spcBef>
                <a:spcPts val="600"/>
              </a:spcBef>
              <a:spcAft>
                <a:spcPts val="1800"/>
              </a:spcAft>
            </a:pPr>
            <a:r>
              <a:rPr lang="en-US" sz="1100" dirty="0">
                <a:solidFill>
                  <a:srgbClr val="002060"/>
                </a:solidFill>
                <a:latin typeface="Effra Pro" panose="020B0603020203020204" pitchFamily="34" charset="0"/>
              </a:rPr>
              <a:t>My role today is to </a:t>
            </a:r>
            <a:r>
              <a:rPr lang="en-US" sz="1100" b="0" dirty="0">
                <a:solidFill>
                  <a:srgbClr val="002060"/>
                </a:solidFill>
                <a:latin typeface="Effra Pro" panose="020B0603020203020204" pitchFamily="34" charset="0"/>
              </a:rPr>
              <a:t>provide you with information that can help you start</a:t>
            </a:r>
            <a:r>
              <a:rPr lang="en-US" sz="1100" strike="noStrike" dirty="0">
                <a:solidFill>
                  <a:srgbClr val="002060"/>
                </a:solidFill>
                <a:latin typeface="Effra Pro" panose="020B0603020203020204" pitchFamily="34" charset="0"/>
              </a:rPr>
              <a:t> to </a:t>
            </a:r>
            <a:r>
              <a:rPr lang="en-US" sz="1100" dirty="0">
                <a:solidFill>
                  <a:srgbClr val="002060"/>
                </a:solidFill>
                <a:latin typeface="Effra Pro" panose="020B0603020203020204" pitchFamily="34" charset="0"/>
              </a:rPr>
              <a:t>build a strong financial foundation that can help </a:t>
            </a:r>
            <a:r>
              <a:rPr lang="en-US" sz="1100" b="0" dirty="0">
                <a:solidFill>
                  <a:srgbClr val="002060"/>
                </a:solidFill>
                <a:latin typeface="Effra Pro" panose="020B0603020203020204" pitchFamily="34" charset="0"/>
              </a:rPr>
              <a:t>get you on the path to achieve </a:t>
            </a:r>
            <a:r>
              <a:rPr lang="en-US" sz="1100" dirty="0">
                <a:solidFill>
                  <a:srgbClr val="002060"/>
                </a:solidFill>
                <a:latin typeface="Effra Pro" panose="020B0603020203020204" pitchFamily="34" charset="0"/>
              </a:rPr>
              <a:t>your personal financial goals.</a:t>
            </a:r>
          </a:p>
          <a:p>
            <a:pPr eaLnBrk="1" hangingPunct="1">
              <a:lnSpc>
                <a:spcPts val="1800"/>
              </a:lnSpc>
              <a:spcBef>
                <a:spcPts val="600"/>
              </a:spcBef>
              <a:spcAft>
                <a:spcPts val="1800"/>
              </a:spcAft>
            </a:pPr>
            <a:r>
              <a:rPr lang="en-US" sz="1100" dirty="0">
                <a:solidFill>
                  <a:srgbClr val="002060"/>
                </a:solidFill>
                <a:latin typeface="Effra Pro" panose="020B0603020203020204" pitchFamily="34" charset="0"/>
              </a:rPr>
              <a:t> If at the end of the presentation you </a:t>
            </a:r>
            <a:r>
              <a:rPr lang="en-US" sz="1100" strike="noStrike" dirty="0">
                <a:solidFill>
                  <a:srgbClr val="002060"/>
                </a:solidFill>
                <a:latin typeface="Effra Pro" panose="020B0603020203020204" pitchFamily="34" charset="0"/>
              </a:rPr>
              <a:t>would like to </a:t>
            </a:r>
            <a:r>
              <a:rPr lang="en-US" sz="1100" dirty="0">
                <a:solidFill>
                  <a:srgbClr val="002060"/>
                </a:solidFill>
                <a:latin typeface="Effra Pro" panose="020B0603020203020204" pitchFamily="34" charset="0"/>
              </a:rPr>
              <a:t>have a discussion related to your specific situation, I</a:t>
            </a:r>
            <a:r>
              <a:rPr lang="ja-JP" altLang="en-US" sz="1100" dirty="0">
                <a:solidFill>
                  <a:srgbClr val="002060"/>
                </a:solidFill>
                <a:latin typeface="Effra Pro" panose="020B0603020203020204" pitchFamily="34" charset="0"/>
              </a:rPr>
              <a:t>’</a:t>
            </a:r>
            <a:r>
              <a:rPr lang="en-US" altLang="ja-JP" sz="1100" dirty="0">
                <a:solidFill>
                  <a:srgbClr val="002060"/>
                </a:solidFill>
                <a:latin typeface="Effra Pro" panose="020B0603020203020204" pitchFamily="34" charset="0"/>
              </a:rPr>
              <a:t>d be more than happy to help. Let</a:t>
            </a:r>
            <a:r>
              <a:rPr lang="ja-JP" altLang="en-US" sz="1100" dirty="0">
                <a:solidFill>
                  <a:srgbClr val="002060"/>
                </a:solidFill>
                <a:latin typeface="Effra Pro" panose="020B0603020203020204" pitchFamily="34" charset="0"/>
              </a:rPr>
              <a:t>’</a:t>
            </a:r>
            <a:r>
              <a:rPr lang="en-US" altLang="ja-JP" sz="1100" dirty="0">
                <a:solidFill>
                  <a:srgbClr val="002060"/>
                </a:solidFill>
                <a:latin typeface="Effra Pro" panose="020B0603020203020204" pitchFamily="34" charset="0"/>
              </a:rPr>
              <a:t>s get started.</a:t>
            </a:r>
            <a:endParaRPr lang="en-US" sz="1100" dirty="0">
              <a:latin typeface="Effra Pro" panose="020B0603020203020204" pitchFamily="34" charset="0"/>
            </a:endParaRPr>
          </a:p>
          <a:p>
            <a:pPr eaLnBrk="1" hangingPunct="1">
              <a:lnSpc>
                <a:spcPct val="90000"/>
              </a:lnSpc>
            </a:pPr>
            <a:endParaRPr lang="en-US" altLang="ja-JP" sz="1100" dirty="0">
              <a:latin typeface="Tahoma" charset="0"/>
            </a:endParaRPr>
          </a:p>
          <a:p>
            <a:pPr eaLnBrk="1" hangingPunct="1">
              <a:lnSpc>
                <a:spcPct val="90000"/>
              </a:lnSpc>
            </a:pPr>
            <a:endParaRPr lang="en-US" altLang="ja-JP" sz="1100" dirty="0">
              <a:latin typeface="Tahoma" charset="0"/>
            </a:endParaRPr>
          </a:p>
          <a:p>
            <a:pPr eaLnBrk="1" hangingPunct="1">
              <a:lnSpc>
                <a:spcPct val="90000"/>
              </a:lnSpc>
            </a:pPr>
            <a:endParaRPr lang="en-US" sz="1200" b="1" dirty="0">
              <a:solidFill>
                <a:schemeClr val="tx1">
                  <a:lumMod val="50000"/>
                  <a:lumOff val="50000"/>
                </a:schemeClr>
              </a:solidFill>
              <a:latin typeface="Effra Pro" panose="020B0603020203020204" pitchFamily="34" charset="0"/>
            </a:endParaRPr>
          </a:p>
          <a:p>
            <a:pPr eaLnBrk="1" hangingPunct="1">
              <a:lnSpc>
                <a:spcPct val="90000"/>
              </a:lnSpc>
            </a:pPr>
            <a:r>
              <a:rPr lang="en-US" sz="1100" b="1" dirty="0">
                <a:solidFill>
                  <a:schemeClr val="tx1">
                    <a:lumMod val="65000"/>
                    <a:lumOff val="35000"/>
                  </a:schemeClr>
                </a:solidFill>
                <a:latin typeface="Effra Pro" panose="020B0603020203020204" pitchFamily="34" charset="0"/>
              </a:rPr>
              <a:t>The Script: </a:t>
            </a:r>
          </a:p>
          <a:p>
            <a:pPr eaLnBrk="1" hangingPunct="1">
              <a:lnSpc>
                <a:spcPct val="90000"/>
              </a:lnSpc>
            </a:pPr>
            <a:r>
              <a:rPr lang="en-US" sz="1100" dirty="0">
                <a:solidFill>
                  <a:schemeClr val="tx1">
                    <a:lumMod val="65000"/>
                    <a:lumOff val="35000"/>
                  </a:schemeClr>
                </a:solidFill>
                <a:latin typeface="Effra Pro" panose="020B0603020203020204" pitchFamily="34" charset="0"/>
              </a:rPr>
              <a:t>We</a:t>
            </a:r>
            <a:r>
              <a:rPr lang="ja-JP" altLang="en-US" sz="1100" dirty="0">
                <a:solidFill>
                  <a:schemeClr val="tx1">
                    <a:lumMod val="65000"/>
                    <a:lumOff val="35000"/>
                  </a:schemeClr>
                </a:solidFill>
                <a:latin typeface="Effra Pro" panose="020B0603020203020204" pitchFamily="34" charset="0"/>
              </a:rPr>
              <a:t>’</a:t>
            </a:r>
            <a:r>
              <a:rPr lang="en-US" altLang="ja-JP" sz="1100" dirty="0" err="1">
                <a:solidFill>
                  <a:schemeClr val="tx1">
                    <a:lumMod val="65000"/>
                    <a:lumOff val="35000"/>
                  </a:schemeClr>
                </a:solidFill>
                <a:latin typeface="Effra Pro" panose="020B0603020203020204" pitchFamily="34" charset="0"/>
              </a:rPr>
              <a:t>ve</a:t>
            </a:r>
            <a:r>
              <a:rPr lang="en-US" altLang="ja-JP" sz="1100" dirty="0">
                <a:solidFill>
                  <a:schemeClr val="tx1">
                    <a:lumMod val="65000"/>
                    <a:lumOff val="35000"/>
                  </a:schemeClr>
                </a:solidFill>
                <a:latin typeface="Effra Pro" panose="020B0603020203020204" pitchFamily="34" charset="0"/>
              </a:rPr>
              <a:t> provided this script as a guide through the material. As with all sales language, you should first memorize this script through practice and repetition—then make it your own! </a:t>
            </a:r>
          </a:p>
          <a:p>
            <a:pPr eaLnBrk="1" hangingPunct="1">
              <a:lnSpc>
                <a:spcPct val="90000"/>
              </a:lnSpc>
            </a:pPr>
            <a:endParaRPr lang="en-US" altLang="ja-JP" sz="1100" dirty="0">
              <a:latin typeface="Tahoma" charset="0"/>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676862-8784-0240-94EE-779DA1D8390A}" type="slidenum">
              <a:rPr lang="en-US" sz="1200">
                <a:latin typeface="Tahoma" charset="0"/>
                <a:cs typeface="Tahoma" charset="0"/>
              </a:rPr>
              <a:pPr/>
              <a:t>1</a:t>
            </a:fld>
            <a:endParaRPr lang="en-US" sz="1200">
              <a:latin typeface="Tahoma" charset="0"/>
              <a:cs typeface="Tahoma" charset="0"/>
            </a:endParaRPr>
          </a:p>
        </p:txBody>
      </p:sp>
    </p:spTree>
    <p:extLst>
      <p:ext uri="{BB962C8B-B14F-4D97-AF65-F5344CB8AC3E}">
        <p14:creationId xmlns:p14="http://schemas.microsoft.com/office/powerpoint/2010/main" val="1804013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So now let’s talk about the importance of an emergency fund. </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When you’re just getting started, setting up an emergency </a:t>
            </a:r>
            <a:r>
              <a:rPr lang="en-US" sz="1200" b="0" dirty="0">
                <a:solidFill>
                  <a:srgbClr val="002060"/>
                </a:solidFill>
                <a:latin typeface="Effra Pro" panose="020B0603020203020204" pitchFamily="34" charset="0"/>
              </a:rPr>
              <a:t>fund should be one of your top financial </a:t>
            </a:r>
            <a:r>
              <a:rPr lang="en-US" sz="1200" dirty="0">
                <a:solidFill>
                  <a:srgbClr val="002060"/>
                </a:solidFill>
                <a:latin typeface="Effra Pro" panose="020B0603020203020204" pitchFamily="34" charset="0"/>
              </a:rPr>
              <a:t>priorities. </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As the name suggests, this money should only be used in case of an emergency—a “rainy day” if you will. Examples of an would be if you lose your job, become disabled, or have an unexpectedly large repair or medical  bill.</a:t>
            </a:r>
          </a:p>
          <a:p>
            <a:pPr eaLnBrk="1" hangingPunct="1">
              <a:lnSpc>
                <a:spcPts val="1800"/>
              </a:lnSpc>
              <a:spcBef>
                <a:spcPts val="1800"/>
              </a:spcBef>
              <a:spcAft>
                <a:spcPts val="600"/>
              </a:spcAft>
            </a:pPr>
            <a:endParaRPr lang="en-US" sz="1200" dirty="0">
              <a:solidFill>
                <a:srgbClr val="002060"/>
              </a:solidFill>
              <a:latin typeface="Effra Pro" panose="020B0603020203020204" pitchFamily="34" charset="0"/>
            </a:endParaRPr>
          </a:p>
          <a:p>
            <a:pPr eaLnBrk="1" hangingPunct="1">
              <a:lnSpc>
                <a:spcPts val="1800"/>
              </a:lnSpc>
              <a:spcBef>
                <a:spcPts val="1800"/>
              </a:spcBef>
              <a:spcAft>
                <a:spcPts val="600"/>
              </a:spcAft>
            </a:pPr>
            <a:r>
              <a:rPr lang="en-US" sz="1200" dirty="0">
                <a:solidFill>
                  <a:schemeClr val="accent3"/>
                </a:solidFill>
                <a:latin typeface="Effra Pro" panose="020B0603020203020204" pitchFamily="34" charset="0"/>
              </a:rPr>
              <a:t>Most financial professionals recommend setting aside enough money to cover at least three to six months of living expenses—and to put it in an account that is safe and easily accessible. That way you won’t have to go into debt when life throws you an unexpected curve. </a:t>
            </a:r>
          </a:p>
          <a:p>
            <a:pPr eaLnBrk="1" hangingPunct="1">
              <a:lnSpc>
                <a:spcPts val="1800"/>
              </a:lnSpc>
              <a:spcBef>
                <a:spcPts val="1800"/>
              </a:spcBef>
              <a:spcAft>
                <a:spcPts val="600"/>
              </a:spcAft>
            </a:pPr>
            <a:r>
              <a:rPr lang="en-US" sz="1200" dirty="0">
                <a:solidFill>
                  <a:schemeClr val="accent3"/>
                </a:solidFill>
                <a:latin typeface="Effra Pro" panose="020B0603020203020204" pitchFamily="34" charset="0"/>
              </a:rPr>
              <a:t>Which, not so coincidentally,  leads us to our next topic.</a:t>
            </a:r>
          </a:p>
          <a:p>
            <a:pPr eaLnBrk="1" hangingPunct="1">
              <a:lnSpc>
                <a:spcPts val="1800"/>
              </a:lnSpc>
              <a:spcBef>
                <a:spcPts val="1800"/>
              </a:spcBef>
              <a:spcAft>
                <a:spcPts val="600"/>
              </a:spcAft>
            </a:pPr>
            <a:endParaRPr lang="en-US" sz="1200" dirty="0">
              <a:solidFill>
                <a:srgbClr val="002060"/>
              </a:solidFill>
              <a:latin typeface="Effra Pro" panose="020B0603020203020204" pitchFamily="34"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F7E6AE-FB5B-D14E-973B-3A0B40D9AD94}" type="slidenum">
              <a:rPr lang="en-US" sz="1200">
                <a:latin typeface="Tahoma" charset="0"/>
                <a:cs typeface="Tahoma" charset="0"/>
              </a:rPr>
              <a:pPr/>
              <a:t>10</a:t>
            </a:fld>
            <a:endParaRPr lang="en-US" sz="1200">
              <a:latin typeface="Tahoma" charset="0"/>
              <a:cs typeface="Tahoma"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800"/>
              </a:lnSpc>
              <a:spcBef>
                <a:spcPts val="1200"/>
              </a:spcBef>
              <a:spcAft>
                <a:spcPts val="600"/>
              </a:spcAft>
            </a:pPr>
            <a:r>
              <a:rPr lang="en-US" sz="1400" dirty="0">
                <a:solidFill>
                  <a:srgbClr val="FF0000"/>
                </a:solidFill>
                <a:latin typeface="Effra Pro" panose="020B0603020203020204" pitchFamily="34" charset="0"/>
              </a:rPr>
              <a:t>One of the best ways to get ahead financially is to make sure you never fall behind. Unfortunately, there are all kinds of ways for people to get into debt these days (read slide).</a:t>
            </a:r>
          </a:p>
          <a:p>
            <a:pPr eaLnBrk="1" hangingPunct="1">
              <a:lnSpc>
                <a:spcPts val="1800"/>
              </a:lnSpc>
              <a:spcBef>
                <a:spcPts val="1200"/>
              </a:spcBef>
              <a:spcAft>
                <a:spcPts val="600"/>
              </a:spcAft>
            </a:pPr>
            <a:endParaRPr lang="en-US" sz="1400" dirty="0">
              <a:solidFill>
                <a:srgbClr val="FF0000"/>
              </a:solidFill>
              <a:latin typeface="Effra Pro" panose="020B0603020203020204" pitchFamily="34" charset="0"/>
            </a:endParaRPr>
          </a:p>
          <a:p>
            <a:pPr eaLnBrk="1" hangingPunct="1">
              <a:lnSpc>
                <a:spcPts val="1800"/>
              </a:lnSpc>
              <a:spcBef>
                <a:spcPts val="1200"/>
              </a:spcBef>
              <a:spcAft>
                <a:spcPts val="600"/>
              </a:spcAft>
            </a:pPr>
            <a:r>
              <a:rPr lang="en-US" sz="1400" dirty="0">
                <a:solidFill>
                  <a:srgbClr val="FF0000"/>
                </a:solidFill>
                <a:latin typeface="Effra Pro" panose="020B0603020203020204" pitchFamily="34" charset="0"/>
              </a:rPr>
              <a:t>Multiple Choice Polling question: </a:t>
            </a:r>
            <a:r>
              <a:rPr lang="en-US" sz="1400" b="1" dirty="0">
                <a:solidFill>
                  <a:srgbClr val="FF0000"/>
                </a:solidFill>
                <a:latin typeface="Effra Pro" panose="020B0603020203020204" pitchFamily="34" charset="0"/>
              </a:rPr>
              <a:t>How much debt do you think the average American has: $10,000, $25,000, $50,000, or $90,000? </a:t>
            </a:r>
            <a:r>
              <a:rPr lang="en-US" sz="1400" b="0" dirty="0">
                <a:solidFill>
                  <a:srgbClr val="FF0000"/>
                </a:solidFill>
                <a:latin typeface="Effra Pro" panose="020B0603020203020204" pitchFamily="34" charset="0"/>
              </a:rPr>
              <a:t>Comment on results.</a:t>
            </a:r>
            <a:endParaRPr lang="en-US" sz="1400" dirty="0">
              <a:solidFill>
                <a:srgbClr val="FF0000"/>
              </a:solidFill>
              <a:latin typeface="Effra Pro" panose="020B0603020203020204" pitchFamily="34" charset="0"/>
            </a:endParaRPr>
          </a:p>
          <a:p>
            <a:pPr eaLnBrk="1" hangingPunct="1">
              <a:lnSpc>
                <a:spcPts val="1800"/>
              </a:lnSpc>
              <a:spcBef>
                <a:spcPts val="1200"/>
              </a:spcBef>
              <a:spcAft>
                <a:spcPts val="600"/>
              </a:spcAft>
            </a:pPr>
            <a:endParaRPr lang="en-US" sz="1400" dirty="0">
              <a:solidFill>
                <a:srgbClr val="FF0000"/>
              </a:solidFill>
              <a:latin typeface="Effra Pro" panose="020B0603020203020204" pitchFamily="34" charset="0"/>
            </a:endParaRPr>
          </a:p>
          <a:p>
            <a:pPr eaLnBrk="1" hangingPunct="1">
              <a:lnSpc>
                <a:spcPts val="1800"/>
              </a:lnSpc>
              <a:spcBef>
                <a:spcPts val="1200"/>
              </a:spcBef>
              <a:spcAft>
                <a:spcPts val="600"/>
              </a:spcAft>
            </a:pPr>
            <a:r>
              <a:rPr lang="en-US" sz="1400" dirty="0">
                <a:solidFill>
                  <a:srgbClr val="FF0000"/>
                </a:solidFill>
                <a:latin typeface="Effra Pro" panose="020B0603020203020204" pitchFamily="34" charset="0"/>
              </a:rPr>
              <a:t>That’s a pretty big hole to dig yourself out of so you can see how important it is to stay out of debt, or to develop a disciplined repayment strategy if you are already there. </a:t>
            </a:r>
          </a:p>
          <a:p>
            <a:pPr eaLnBrk="1" hangingPunct="1">
              <a:spcBef>
                <a:spcPct val="0"/>
              </a:spcBef>
            </a:pPr>
            <a:endParaRPr lang="en-US" sz="1300" i="1" dirty="0">
              <a:solidFill>
                <a:srgbClr val="558ED5"/>
              </a:solidFill>
              <a:latin typeface="Tahoma"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FDAE08-36FD-ED46-BFF1-1D9CEF37514A}" type="slidenum">
              <a:rPr lang="en-US" sz="1200">
                <a:latin typeface="Tahoma" charset="0"/>
                <a:cs typeface="Tahoma" charset="0"/>
              </a:rPr>
              <a:pPr/>
              <a:t>11</a:t>
            </a:fld>
            <a:endParaRPr lang="en-US" sz="1200">
              <a:latin typeface="Tahoma" charset="0"/>
              <a:cs typeface="Tahoma" charset="0"/>
            </a:endParaRPr>
          </a:p>
        </p:txBody>
      </p:sp>
    </p:spTree>
    <p:extLst>
      <p:ext uri="{BB962C8B-B14F-4D97-AF65-F5344CB8AC3E}">
        <p14:creationId xmlns:p14="http://schemas.microsoft.com/office/powerpoint/2010/main" val="927923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marL="0" marR="0" lvl="0" indent="0" algn="l" defTabSz="914400" rtl="0" eaLnBrk="1" fontAlgn="base" latinLnBrk="0" hangingPunct="1">
              <a:lnSpc>
                <a:spcPts val="1800"/>
              </a:lnSpc>
              <a:spcBef>
                <a:spcPts val="1200"/>
              </a:spcBef>
              <a:spcAft>
                <a:spcPts val="600"/>
              </a:spcAft>
              <a:buClrTx/>
              <a:buSzTx/>
              <a:buFontTx/>
              <a:buNone/>
              <a:tabLst/>
              <a:defRPr/>
            </a:pPr>
            <a:r>
              <a:rPr lang="en-US" sz="1200" b="0" dirty="0">
                <a:solidFill>
                  <a:srgbClr val="002060"/>
                </a:solidFill>
                <a:latin typeface="Effra Pro" panose="020B0603020203020204" pitchFamily="34" charset="0"/>
              </a:rPr>
              <a:t>It is also important to consider disability insurance. </a:t>
            </a:r>
          </a:p>
          <a:p>
            <a:pPr marL="0" marR="0" lvl="0" indent="0" algn="l" defTabSz="914400" rtl="0" eaLnBrk="1" fontAlgn="base" latinLnBrk="0" hangingPunct="1">
              <a:lnSpc>
                <a:spcPts val="1800"/>
              </a:lnSpc>
              <a:spcBef>
                <a:spcPts val="1200"/>
              </a:spcBef>
              <a:spcAft>
                <a:spcPts val="600"/>
              </a:spcAft>
              <a:buClrTx/>
              <a:buSzTx/>
              <a:buFontTx/>
              <a:buNone/>
              <a:tabLst/>
              <a:defRPr/>
            </a:pPr>
            <a:endParaRPr lang="en-US" sz="1200" kern="1200" dirty="0">
              <a:solidFill>
                <a:schemeClr val="tx1"/>
              </a:solidFill>
              <a:effectLst/>
              <a:latin typeface="+mn-lt"/>
              <a:ea typeface="ＭＳ Ｐゴシック" charset="0"/>
              <a:cs typeface="Tahoma" pitchFamily="34" charset="0"/>
            </a:endParaRPr>
          </a:p>
          <a:p>
            <a:pPr marL="0" marR="0" lvl="0" indent="0" algn="l" defTabSz="914400" rtl="0" eaLnBrk="1" fontAlgn="base" latinLnBrk="0" hangingPunct="1">
              <a:lnSpc>
                <a:spcPts val="1800"/>
              </a:lnSpc>
              <a:spcBef>
                <a:spcPts val="1200"/>
              </a:spcBef>
              <a:spcAft>
                <a:spcPts val="600"/>
              </a:spcAft>
              <a:buClrTx/>
              <a:buSzTx/>
              <a:buFontTx/>
              <a:buNone/>
              <a:tabLst/>
              <a:defRPr/>
            </a:pPr>
            <a:r>
              <a:rPr lang="en-US" sz="1200" kern="1200" dirty="0">
                <a:solidFill>
                  <a:schemeClr val="tx1"/>
                </a:solidFill>
                <a:effectLst/>
                <a:latin typeface="+mn-lt"/>
                <a:ea typeface="ＭＳ Ｐゴシック" charset="0"/>
                <a:cs typeface="Tahoma" pitchFamily="34" charset="0"/>
              </a:rPr>
              <a:t>1 in 4 people entering the workforce will become disabled and potentially face financial hardship at some point during his or her life*.  Disability can and does happen when you least expect it, and at any age.  *Social Security Administration, Social Security Basic Facts, 2021</a:t>
            </a:r>
          </a:p>
          <a:p>
            <a:pPr marL="0" marR="0" lvl="0" indent="0" algn="l" defTabSz="914400" rtl="0" eaLnBrk="1" fontAlgn="base" latinLnBrk="0" hangingPunct="1">
              <a:lnSpc>
                <a:spcPts val="1800"/>
              </a:lnSpc>
              <a:spcBef>
                <a:spcPts val="1200"/>
              </a:spcBef>
              <a:spcAft>
                <a:spcPts val="600"/>
              </a:spcAft>
              <a:buClrTx/>
              <a:buSzTx/>
              <a:buFontTx/>
              <a:buNone/>
              <a:tabLst/>
              <a:defRPr/>
            </a:pPr>
            <a:endParaRPr lang="en-US" sz="1200" b="0" dirty="0">
              <a:solidFill>
                <a:srgbClr val="002060"/>
              </a:solidFill>
              <a:latin typeface="Effra Pro" panose="020B0603020203020204" pitchFamily="34" charset="0"/>
            </a:endParaRPr>
          </a:p>
          <a:p>
            <a:pPr eaLnBrk="1" hangingPunct="1">
              <a:lnSpc>
                <a:spcPts val="1800"/>
              </a:lnSpc>
              <a:spcBef>
                <a:spcPts val="1200"/>
              </a:spcBef>
              <a:spcAft>
                <a:spcPts val="600"/>
              </a:spcAft>
            </a:pPr>
            <a:r>
              <a:rPr lang="en-US" sz="1200" b="0" dirty="0">
                <a:solidFill>
                  <a:srgbClr val="002060"/>
                </a:solidFill>
                <a:latin typeface="Effra Pro" panose="020B0603020203020204" pitchFamily="34" charset="0"/>
              </a:rPr>
              <a:t>What would happen if suddenly you or your spouse suffered a debilitating injury or sickness that prevented you from working?</a:t>
            </a:r>
          </a:p>
          <a:p>
            <a:pPr eaLnBrk="1" hangingPunct="1">
              <a:lnSpc>
                <a:spcPts val="1800"/>
              </a:lnSpc>
              <a:spcBef>
                <a:spcPts val="1200"/>
              </a:spcBef>
              <a:spcAft>
                <a:spcPts val="600"/>
              </a:spcAft>
            </a:pPr>
            <a:r>
              <a:rPr lang="en-US" sz="1200" b="0" dirty="0">
                <a:solidFill>
                  <a:srgbClr val="002060"/>
                </a:solidFill>
                <a:latin typeface="Effra Pro" panose="020B0603020203020204" pitchFamily="34" charset="0"/>
              </a:rPr>
              <a:t>How would that affect your living situation</a:t>
            </a:r>
            <a:r>
              <a:rPr lang="en-US" sz="1200" b="0" strike="noStrike" dirty="0">
                <a:solidFill>
                  <a:srgbClr val="002060"/>
                </a:solidFill>
                <a:latin typeface="Effra Pro" panose="020B0603020203020204" pitchFamily="34" charset="0"/>
              </a:rPr>
              <a:t>?  What would be the impact of those lost wages</a:t>
            </a:r>
            <a:r>
              <a:rPr lang="en-US" sz="1200" b="0" dirty="0">
                <a:solidFill>
                  <a:srgbClr val="002060"/>
                </a:solidFill>
                <a:latin typeface="Effra Pro" panose="020B0603020203020204" pitchFamily="34" charset="0"/>
              </a:rPr>
              <a:t>?</a:t>
            </a:r>
          </a:p>
          <a:p>
            <a:pPr eaLnBrk="1" hangingPunct="1">
              <a:lnSpc>
                <a:spcPts val="1800"/>
              </a:lnSpc>
              <a:spcBef>
                <a:spcPts val="1200"/>
              </a:spcBef>
              <a:spcAft>
                <a:spcPts val="600"/>
              </a:spcAft>
            </a:pPr>
            <a:r>
              <a:rPr lang="en-US" sz="1200" b="0" dirty="0">
                <a:solidFill>
                  <a:srgbClr val="002060"/>
                </a:solidFill>
                <a:latin typeface="Effra Pro" panose="020B0603020203020204" pitchFamily="34" charset="0"/>
              </a:rPr>
              <a:t>Disability insurance is an important safeguard that can help protect you and your family by helping to replace a portion (50-70%) of your income in the case of a serious illness or injury.</a:t>
            </a:r>
          </a:p>
          <a:p>
            <a:pPr eaLnBrk="1" hangingPunct="1">
              <a:lnSpc>
                <a:spcPts val="1800"/>
              </a:lnSpc>
              <a:spcBef>
                <a:spcPts val="1200"/>
              </a:spcBef>
              <a:spcAft>
                <a:spcPts val="600"/>
              </a:spcAft>
            </a:pPr>
            <a:endParaRPr lang="en-US" sz="1200" b="0" dirty="0">
              <a:solidFill>
                <a:srgbClr val="002060"/>
              </a:solidFill>
              <a:latin typeface="Effra Pro" panose="020B0603020203020204" pitchFamily="34" charset="0"/>
            </a:endParaRPr>
          </a:p>
          <a:p>
            <a:pPr eaLnBrk="1" hangingPunct="1">
              <a:lnSpc>
                <a:spcPts val="1800"/>
              </a:lnSpc>
              <a:spcBef>
                <a:spcPts val="1200"/>
              </a:spcBef>
              <a:spcAft>
                <a:spcPts val="600"/>
              </a:spcAft>
            </a:pPr>
            <a:r>
              <a:rPr lang="en-US" sz="1200" b="0" dirty="0">
                <a:solidFill>
                  <a:srgbClr val="002060"/>
                </a:solidFill>
                <a:latin typeface="Effra Pro" panose="020B0603020203020204" pitchFamily="34" charset="0"/>
              </a:rPr>
              <a:t>Group Long-Term Disability Insurance may be available from your employer, and individual disability insurance can be purchased as a portable supplement to Group LTD. </a:t>
            </a:r>
          </a:p>
          <a:p>
            <a:pPr eaLnBrk="1" hangingPunct="1">
              <a:spcBef>
                <a:spcPct val="0"/>
              </a:spcBef>
            </a:pPr>
            <a:endParaRPr lang="en-US" dirty="0">
              <a:solidFill>
                <a:srgbClr val="558ED5"/>
              </a:solidFill>
              <a:latin typeface="Tahoma"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F43A2F-484B-4343-B609-3A1AF79B77FD}" type="slidenum">
              <a:rPr lang="en-US" sz="1200">
                <a:latin typeface="Tahoma" charset="0"/>
                <a:cs typeface="Tahoma" charset="0"/>
              </a:rPr>
              <a:pPr/>
              <a:t>12</a:t>
            </a:fld>
            <a:endParaRPr lang="en-US" sz="1200">
              <a:latin typeface="Tahoma" charset="0"/>
              <a:cs typeface="Tahom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800"/>
              </a:lnSpc>
              <a:spcBef>
                <a:spcPts val="1200"/>
              </a:spcBef>
              <a:spcAft>
                <a:spcPts val="600"/>
              </a:spcAft>
            </a:pPr>
            <a:r>
              <a:rPr lang="en-US" sz="1200" dirty="0">
                <a:solidFill>
                  <a:srgbClr val="002060"/>
                </a:solidFill>
                <a:latin typeface="Effra Pro" panose="020B0603020203020204" pitchFamily="34" charset="0"/>
              </a:rPr>
              <a:t>Many people think the phrase “long-term care” refers to an insurance policy. </a:t>
            </a:r>
          </a:p>
          <a:p>
            <a:pPr eaLnBrk="1" hangingPunct="1">
              <a:lnSpc>
                <a:spcPts val="1800"/>
              </a:lnSpc>
              <a:spcBef>
                <a:spcPts val="1200"/>
              </a:spcBef>
              <a:spcAft>
                <a:spcPts val="600"/>
              </a:spcAft>
            </a:pPr>
            <a:r>
              <a:rPr lang="en-US" sz="1200" dirty="0">
                <a:solidFill>
                  <a:srgbClr val="002060"/>
                </a:solidFill>
                <a:latin typeface="Effra Pro" panose="020B0603020203020204" pitchFamily="34" charset="0"/>
              </a:rPr>
              <a:t>While insurance may be part of your strategy, long-term care encompasses everything from long-term services and support and finances, to where you will live and how you will navigate the myriad of legal, family, and social dynamics along the way. </a:t>
            </a:r>
          </a:p>
          <a:p>
            <a:pPr eaLnBrk="1" hangingPunct="1">
              <a:lnSpc>
                <a:spcPts val="1800"/>
              </a:lnSpc>
              <a:spcBef>
                <a:spcPts val="1200"/>
              </a:spcBef>
              <a:spcAft>
                <a:spcPts val="600"/>
              </a:spcAft>
            </a:pPr>
            <a:r>
              <a:rPr lang="en-US" sz="1200" dirty="0">
                <a:solidFill>
                  <a:srgbClr val="002060"/>
                </a:solidFill>
                <a:latin typeface="Effra Pro" panose="020B0603020203020204" pitchFamily="34" charset="0"/>
              </a:rPr>
              <a:t>Listed here are six activities of daily living (read); when someone cannot do 2 or more of these on their own, they can be in a situation where they need LTC services. These services can be costly and are not typically covered under health insurance.</a:t>
            </a:r>
          </a:p>
          <a:p>
            <a:endParaRPr lang="en-US" dirty="0">
              <a:latin typeface="Tahoma"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ADDD1E-46B4-2F44-BE08-3ABB8C06D7CD}" type="slidenum">
              <a:rPr lang="en-US" sz="1200">
                <a:latin typeface="Tahoma" charset="0"/>
                <a:cs typeface="Tahoma" charset="0"/>
              </a:rPr>
              <a:pPr/>
              <a:t>13</a:t>
            </a:fld>
            <a:endParaRPr lang="en-US" sz="1200">
              <a:latin typeface="Tahoma" charset="0"/>
              <a:cs typeface="Tahoma"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800"/>
              </a:lnSpc>
              <a:spcBef>
                <a:spcPts val="1800"/>
              </a:spcBef>
              <a:spcAft>
                <a:spcPts val="600"/>
              </a:spcAft>
            </a:pPr>
            <a:r>
              <a:rPr lang="en-US" sz="800" dirty="0">
                <a:solidFill>
                  <a:srgbClr val="002060"/>
                </a:solidFill>
                <a:latin typeface="Effra Pro" panose="020B0603020203020204" pitchFamily="34" charset="0"/>
              </a:rPr>
              <a:t>Unlike traditional health insurance, long-term care insurance is designed to cover </a:t>
            </a:r>
            <a:r>
              <a:rPr lang="en-US" sz="800" b="0" dirty="0">
                <a:solidFill>
                  <a:srgbClr val="002060"/>
                </a:solidFill>
                <a:latin typeface="Effra Pro" panose="020B0603020203020204" pitchFamily="34" charset="0"/>
              </a:rPr>
              <a:t>long-term care </a:t>
            </a:r>
            <a:r>
              <a:rPr lang="en-US" sz="800" dirty="0">
                <a:solidFill>
                  <a:srgbClr val="002060"/>
                </a:solidFill>
                <a:latin typeface="Effra Pro" panose="020B0603020203020204" pitchFamily="34" charset="0"/>
              </a:rPr>
              <a:t>services and support. You can select a range of care options and benefits that allow you to get the services you need, when you need them.*</a:t>
            </a:r>
          </a:p>
          <a:p>
            <a:pPr eaLnBrk="1" hangingPunct="1">
              <a:lnSpc>
                <a:spcPts val="1800"/>
              </a:lnSpc>
              <a:spcBef>
                <a:spcPts val="1800"/>
              </a:spcBef>
              <a:spcAft>
                <a:spcPts val="600"/>
              </a:spcAft>
            </a:pPr>
            <a:r>
              <a:rPr lang="en-US" sz="800" dirty="0">
                <a:solidFill>
                  <a:srgbClr val="002060"/>
                </a:solidFill>
                <a:latin typeface="Effra Pro" panose="020B0603020203020204" pitchFamily="34" charset="0"/>
              </a:rPr>
              <a:t>Several public programs, including Medicare and Medicaid, may help pay for some long-term care services under certain circumstances.** </a:t>
            </a:r>
          </a:p>
          <a:p>
            <a:pPr eaLnBrk="1" hangingPunct="1">
              <a:lnSpc>
                <a:spcPts val="1800"/>
              </a:lnSpc>
              <a:spcAft>
                <a:spcPts val="600"/>
              </a:spcAft>
            </a:pPr>
            <a:endParaRPr lang="en-US" sz="800" dirty="0">
              <a:solidFill>
                <a:srgbClr val="002060"/>
              </a:solidFill>
              <a:latin typeface="Effra Pro" panose="020B0603020203020204" pitchFamily="34" charset="0"/>
            </a:endParaRPr>
          </a:p>
          <a:p>
            <a:pPr eaLnBrk="1" hangingPunct="1">
              <a:lnSpc>
                <a:spcPts val="1800"/>
              </a:lnSpc>
              <a:spcAft>
                <a:spcPts val="600"/>
              </a:spcAft>
            </a:pPr>
            <a:r>
              <a:rPr lang="en-US" sz="800" dirty="0">
                <a:solidFill>
                  <a:srgbClr val="002060"/>
                </a:solidFill>
                <a:latin typeface="Effra Pro" panose="020B0603020203020204" pitchFamily="34" charset="0"/>
              </a:rPr>
              <a:t>Each program has specific rules about:</a:t>
            </a:r>
          </a:p>
          <a:p>
            <a:pPr marL="115882" indent="-115882" eaLnBrk="1" hangingPunct="1">
              <a:lnSpc>
                <a:spcPts val="1800"/>
              </a:lnSpc>
              <a:spcAft>
                <a:spcPts val="600"/>
              </a:spcAft>
              <a:buFont typeface="Arial" panose="020B0604020202020204" pitchFamily="34" charset="0"/>
              <a:buChar char="•"/>
            </a:pPr>
            <a:r>
              <a:rPr lang="en-US" sz="800" dirty="0">
                <a:solidFill>
                  <a:srgbClr val="002060"/>
                </a:solidFill>
                <a:latin typeface="Effra Pro" panose="020B0603020203020204" pitchFamily="34" charset="0"/>
              </a:rPr>
              <a:t>What services are covered</a:t>
            </a:r>
          </a:p>
          <a:p>
            <a:pPr marL="115882" indent="-115882" eaLnBrk="1" hangingPunct="1">
              <a:lnSpc>
                <a:spcPts val="1800"/>
              </a:lnSpc>
              <a:spcAft>
                <a:spcPts val="600"/>
              </a:spcAft>
              <a:buFont typeface="Arial" panose="020B0604020202020204" pitchFamily="34" charset="0"/>
              <a:buChar char="•"/>
            </a:pPr>
            <a:r>
              <a:rPr lang="en-US" sz="800" dirty="0">
                <a:solidFill>
                  <a:srgbClr val="002060"/>
                </a:solidFill>
                <a:latin typeface="Effra Pro" panose="020B0603020203020204" pitchFamily="34" charset="0"/>
              </a:rPr>
              <a:t>How long you can receive benefits</a:t>
            </a:r>
          </a:p>
          <a:p>
            <a:pPr marL="115882" indent="-115882" eaLnBrk="1" hangingPunct="1">
              <a:lnSpc>
                <a:spcPts val="1800"/>
              </a:lnSpc>
              <a:spcAft>
                <a:spcPts val="600"/>
              </a:spcAft>
              <a:buFont typeface="Arial" panose="020B0604020202020204" pitchFamily="34" charset="0"/>
              <a:buChar char="•"/>
            </a:pPr>
            <a:r>
              <a:rPr lang="en-US" sz="800" dirty="0">
                <a:solidFill>
                  <a:srgbClr val="002060"/>
                </a:solidFill>
                <a:latin typeface="Effra Pro" panose="020B0603020203020204" pitchFamily="34" charset="0"/>
              </a:rPr>
              <a:t>Whether or not you qualify for benefits</a:t>
            </a:r>
          </a:p>
          <a:p>
            <a:pPr marL="115882" indent="-115882" eaLnBrk="1" hangingPunct="1">
              <a:lnSpc>
                <a:spcPts val="1800"/>
              </a:lnSpc>
              <a:spcAft>
                <a:spcPts val="600"/>
              </a:spcAft>
              <a:buFont typeface="Arial" panose="020B0604020202020204" pitchFamily="34" charset="0"/>
              <a:buChar char="•"/>
            </a:pPr>
            <a:r>
              <a:rPr lang="en-US" sz="800" dirty="0">
                <a:solidFill>
                  <a:srgbClr val="002060"/>
                </a:solidFill>
                <a:latin typeface="Effra Pro" panose="020B0603020203020204" pitchFamily="34" charset="0"/>
              </a:rPr>
              <a:t>How much are out-of-pocket costs</a:t>
            </a:r>
          </a:p>
          <a:p>
            <a:pPr eaLnBrk="1" hangingPunct="1">
              <a:lnSpc>
                <a:spcPct val="90000"/>
              </a:lnSpc>
              <a:spcBef>
                <a:spcPct val="0"/>
              </a:spcBef>
            </a:pPr>
            <a:endParaRPr lang="en-US" sz="800" i="1" dirty="0">
              <a:latin typeface="Tahoma"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E367D3-9963-C44E-83E2-19900A6F67EC}" type="slidenum">
              <a:rPr lang="en-US" sz="1200">
                <a:latin typeface="Tahoma" charset="0"/>
                <a:cs typeface="Tahoma" charset="0"/>
              </a:rPr>
              <a:pPr/>
              <a:t>14</a:t>
            </a:fld>
            <a:endParaRPr lang="en-US" sz="1200">
              <a:latin typeface="Tahoma" charset="0"/>
              <a:cs typeface="Tahom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600"/>
              </a:lnSpc>
              <a:spcAft>
                <a:spcPts val="600"/>
              </a:spcAft>
            </a:pPr>
            <a:r>
              <a:rPr lang="en-US" sz="1200" b="1" i="0" dirty="0">
                <a:solidFill>
                  <a:srgbClr val="002060"/>
                </a:solidFill>
                <a:latin typeface="Effra Pro" panose="020B0603020203020204" pitchFamily="34" charset="0"/>
              </a:rPr>
              <a:t>Multiple Choice Polling question: What type of life insurance coverage do you have? A. Only through my employer, B. Coverage I took out on my own, C. Both, D. I don’t know/Don’t have coverage</a:t>
            </a:r>
            <a:endParaRPr lang="en-US" sz="1200" i="0" dirty="0">
              <a:solidFill>
                <a:srgbClr val="002060"/>
              </a:solidFill>
              <a:latin typeface="Effra Pro" panose="020B0603020203020204" pitchFamily="34" charset="0"/>
            </a:endParaRPr>
          </a:p>
          <a:p>
            <a:pPr eaLnBrk="1" hangingPunct="1">
              <a:lnSpc>
                <a:spcPts val="1600"/>
              </a:lnSpc>
              <a:spcAft>
                <a:spcPts val="600"/>
              </a:spcAft>
            </a:pPr>
            <a:endParaRPr lang="en-US" sz="1200" dirty="0">
              <a:solidFill>
                <a:srgbClr val="002060"/>
              </a:solidFill>
              <a:latin typeface="Effra Pro" panose="020B0603020203020204" pitchFamily="34" charset="0"/>
            </a:endParaRPr>
          </a:p>
          <a:p>
            <a:pPr eaLnBrk="1" hangingPunct="1">
              <a:spcBef>
                <a:spcPct val="0"/>
              </a:spcBef>
            </a:pPr>
            <a:endParaRPr lang="en-US" dirty="0">
              <a:latin typeface="Tahoma"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6E4477-B4A9-3F46-8C55-6296625F1E56}" type="slidenum">
              <a:rPr lang="en-US" sz="1200">
                <a:latin typeface="Tahoma" charset="0"/>
                <a:cs typeface="Tahoma" charset="0"/>
              </a:rPr>
              <a:pPr/>
              <a:t>15</a:t>
            </a:fld>
            <a:endParaRPr lang="en-US" sz="1200">
              <a:latin typeface="Tahoma" charset="0"/>
              <a:cs typeface="Tahom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xfrm>
            <a:off x="676275" y="4338638"/>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Most people are aware of two types of life insurance.</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The first is group insurance, which is owned by a company or employer, but provides coverage on an employee. The employer pays for some or all of the insurance, and it usually doesn't require any underwriting. Group insurance is a type of term insurance that provides basic, temporary coverage. Since it is owned or controlled by the employer, the coverage can change at any time and may terminate if you leave your employer or retire.</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Another is the type you personally own—we’ll call it personal insurance. Personal insurance typically requires some form of underwriting, but because you own it, you control the coverage and any changes. There are various types of insurance that fall under this category.</a:t>
            </a:r>
          </a:p>
          <a:p>
            <a:pPr eaLnBrk="1" hangingPunct="1">
              <a:lnSpc>
                <a:spcPct val="90000"/>
              </a:lnSpc>
              <a:spcBef>
                <a:spcPct val="0"/>
              </a:spcBef>
            </a:pPr>
            <a:endParaRPr lang="en-US" dirty="0">
              <a:solidFill>
                <a:srgbClr val="558ED5"/>
              </a:solidFill>
              <a:latin typeface="Tahoma"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725783-5986-3C47-A757-46FBAD2C8F67}" type="slidenum">
              <a:rPr lang="en-US" sz="1200">
                <a:latin typeface="Tahoma" charset="0"/>
                <a:cs typeface="Tahoma" charset="0"/>
              </a:rPr>
              <a:pPr/>
              <a:t>16</a:t>
            </a:fld>
            <a:endParaRPr lang="en-US" sz="1200">
              <a:latin typeface="Tahoma" charset="0"/>
              <a:cs typeface="Tahom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0"/>
                <a:cs typeface="Tahoma" pitchFamily="34" charset="0"/>
              </a:rPr>
              <a:t>Life insurance provides a source of cash when someone dies,</a:t>
            </a:r>
            <a:r>
              <a:rPr lang="en-US" sz="1200" kern="1200" baseline="0" dirty="0">
                <a:solidFill>
                  <a:schemeClr val="tx1"/>
                </a:solidFill>
                <a:effectLst/>
                <a:latin typeface="+mn-lt"/>
                <a:ea typeface="ＭＳ Ｐゴシック" charset="0"/>
                <a:cs typeface="Tahoma" pitchFamily="34" charset="0"/>
              </a:rPr>
              <a:t> this cash, which is generally free from income tax,  can..</a:t>
            </a:r>
            <a:endParaRPr lang="en-US" sz="1200" kern="1200" dirty="0">
              <a:solidFill>
                <a:schemeClr val="tx1"/>
              </a:solidFill>
              <a:effectLst/>
              <a:latin typeface="+mn-lt"/>
              <a:ea typeface="ＭＳ Ｐゴシック" charset="0"/>
              <a:cs typeface="Tahoma" pitchFamily="34" charset="0"/>
            </a:endParaRPr>
          </a:p>
          <a:p>
            <a:pPr lvl="0"/>
            <a:r>
              <a:rPr lang="en-US" sz="1200" kern="1200" dirty="0">
                <a:solidFill>
                  <a:schemeClr val="tx1"/>
                </a:solidFill>
                <a:effectLst/>
                <a:latin typeface="+mn-lt"/>
                <a:ea typeface="ＭＳ Ｐゴシック" charset="0"/>
                <a:cs typeface="Tahoma" pitchFamily="34" charset="0"/>
              </a:rPr>
              <a:t>Replace the lost income of a wage earner</a:t>
            </a:r>
          </a:p>
          <a:p>
            <a:pPr lvl="0"/>
            <a:r>
              <a:rPr lang="en-US" sz="1200" kern="1200" dirty="0">
                <a:solidFill>
                  <a:schemeClr val="tx1"/>
                </a:solidFill>
                <a:effectLst/>
                <a:latin typeface="+mn-lt"/>
                <a:ea typeface="ＭＳ Ｐゴシック" charset="0"/>
                <a:cs typeface="Tahoma" pitchFamily="34" charset="0"/>
              </a:rPr>
              <a:t>Pay off outstanding debts – mortgages, credit cards, car/student loans, business loans</a:t>
            </a:r>
          </a:p>
          <a:p>
            <a:pPr lvl="0"/>
            <a:r>
              <a:rPr lang="en-US" sz="1200" kern="1200" dirty="0">
                <a:solidFill>
                  <a:schemeClr val="tx1"/>
                </a:solidFill>
                <a:effectLst/>
                <a:latin typeface="+mn-lt"/>
                <a:ea typeface="ＭＳ Ｐゴシック" charset="0"/>
                <a:cs typeface="Tahoma" pitchFamily="34" charset="0"/>
              </a:rPr>
              <a:t>Keep families in their homes</a:t>
            </a:r>
          </a:p>
          <a:p>
            <a:pPr lvl="0"/>
            <a:r>
              <a:rPr lang="en-US" sz="1200" kern="1200" dirty="0">
                <a:solidFill>
                  <a:schemeClr val="tx1"/>
                </a:solidFill>
                <a:effectLst/>
                <a:latin typeface="+mn-lt"/>
                <a:ea typeface="ＭＳ Ｐゴシック" charset="0"/>
                <a:cs typeface="Tahoma" pitchFamily="34" charset="0"/>
              </a:rPr>
              <a:t>Allow a family to grieve without worrying about bills</a:t>
            </a:r>
          </a:p>
          <a:p>
            <a:pPr lvl="0"/>
            <a:r>
              <a:rPr lang="en-US" sz="1200" kern="1200" dirty="0">
                <a:solidFill>
                  <a:schemeClr val="tx1"/>
                </a:solidFill>
                <a:effectLst/>
                <a:latin typeface="+mn-lt"/>
                <a:ea typeface="ＭＳ Ｐゴシック" charset="0"/>
                <a:cs typeface="Tahoma" pitchFamily="34" charset="0"/>
              </a:rPr>
              <a:t>Pay estate and other taxes</a:t>
            </a:r>
          </a:p>
          <a:p>
            <a:pPr lvl="0"/>
            <a:r>
              <a:rPr lang="en-US" sz="1200" kern="1200" dirty="0">
                <a:solidFill>
                  <a:schemeClr val="tx1"/>
                </a:solidFill>
                <a:effectLst/>
                <a:latin typeface="+mn-lt"/>
                <a:ea typeface="ＭＳ Ｐゴシック" charset="0"/>
                <a:cs typeface="Tahoma" pitchFamily="34" charset="0"/>
              </a:rPr>
              <a:t>Keeps businesses going until things can be figured out</a:t>
            </a:r>
          </a:p>
          <a:p>
            <a:r>
              <a:rPr lang="en-US" sz="1200" kern="1200" dirty="0">
                <a:solidFill>
                  <a:schemeClr val="tx1"/>
                </a:solidFill>
                <a:effectLst/>
                <a:latin typeface="+mn-lt"/>
                <a:ea typeface="ＭＳ Ｐゴシック" charset="0"/>
                <a:cs typeface="Tahoma"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434A9E29-4C7F-A74A-822B-59C4FFB1BF5D}" type="slidenum">
              <a:rPr lang="en-US" smtClean="0"/>
              <a:pPr>
                <a:defRPr/>
              </a:pPr>
              <a:t>17</a:t>
            </a:fld>
            <a:endParaRPr lang="en-US"/>
          </a:p>
        </p:txBody>
      </p:sp>
    </p:spTree>
    <p:extLst>
      <p:ext uri="{BB962C8B-B14F-4D97-AF65-F5344CB8AC3E}">
        <p14:creationId xmlns:p14="http://schemas.microsoft.com/office/powerpoint/2010/main" val="1482813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xfrm>
            <a:off x="676275" y="4338638"/>
            <a:ext cx="54864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800"/>
              </a:lnSpc>
              <a:spcBef>
                <a:spcPts val="1800"/>
              </a:spcBef>
              <a:spcAft>
                <a:spcPts val="600"/>
              </a:spcAft>
            </a:pPr>
            <a:r>
              <a:rPr lang="en-US" sz="1200" b="0" dirty="0">
                <a:solidFill>
                  <a:srgbClr val="002060"/>
                </a:solidFill>
                <a:latin typeface="Effra Pro" panose="020B0603020203020204" pitchFamily="34" charset="0"/>
              </a:rPr>
              <a:t>The two main types are term insurance and permanent life insurance. In the case of both term and permanent life insurance, you are in control of the coverage because you personally own the policy.  As long as you continue to pay your premiums, the policies will stay in force. </a:t>
            </a:r>
          </a:p>
          <a:p>
            <a:pPr eaLnBrk="1" hangingPunct="1">
              <a:lnSpc>
                <a:spcPts val="1800"/>
              </a:lnSpc>
              <a:spcBef>
                <a:spcPts val="1800"/>
              </a:spcBef>
              <a:spcAft>
                <a:spcPts val="600"/>
              </a:spcAft>
            </a:pPr>
            <a:r>
              <a:rPr lang="en-US" sz="1200" b="0" dirty="0">
                <a:solidFill>
                  <a:srgbClr val="002060"/>
                </a:solidFill>
                <a:latin typeface="Effra Pro" panose="020B0603020203020204" pitchFamily="34" charset="0"/>
              </a:rPr>
              <a:t>We don’t have time today to get into the merits of each kind of coverage and what they have to offer, but it’s something I would be happy to discuss in greater detail about if you are interested in </a:t>
            </a:r>
            <a:r>
              <a:rPr lang="en-US" sz="1200" b="0" strike="noStrike" dirty="0">
                <a:solidFill>
                  <a:srgbClr val="002060"/>
                </a:solidFill>
                <a:latin typeface="Effra Pro" panose="020B0603020203020204" pitchFamily="34" charset="0"/>
              </a:rPr>
              <a:t>meeting separately.</a:t>
            </a:r>
            <a:endParaRPr lang="en-US" sz="1200" b="0" strike="sngStrike" dirty="0">
              <a:solidFill>
                <a:srgbClr val="002060"/>
              </a:solidFill>
              <a:latin typeface="Effra Pro" panose="020B0603020203020204" pitchFamily="34" charset="0"/>
            </a:endParaRPr>
          </a:p>
          <a:p>
            <a:pPr eaLnBrk="1" hangingPunct="1">
              <a:lnSpc>
                <a:spcPct val="90000"/>
              </a:lnSpc>
              <a:spcBef>
                <a:spcPct val="0"/>
              </a:spcBef>
            </a:pPr>
            <a:endParaRPr lang="en-US" dirty="0">
              <a:solidFill>
                <a:srgbClr val="558ED5"/>
              </a:solidFill>
              <a:latin typeface="Tahoma" charset="0"/>
            </a:endParaRP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725783-5986-3C47-A757-46FBAD2C8F67}" type="slidenum">
              <a:rPr lang="en-US" sz="1200">
                <a:latin typeface="Tahoma" charset="0"/>
                <a:cs typeface="Tahoma" charset="0"/>
              </a:rPr>
              <a:pPr/>
              <a:t>18</a:t>
            </a:fld>
            <a:endParaRPr lang="en-US" sz="1200">
              <a:latin typeface="Tahoma" charset="0"/>
              <a:cs typeface="Tahoma" charset="0"/>
            </a:endParaRPr>
          </a:p>
        </p:txBody>
      </p:sp>
    </p:spTree>
    <p:extLst>
      <p:ext uri="{BB962C8B-B14F-4D97-AF65-F5344CB8AC3E}">
        <p14:creationId xmlns:p14="http://schemas.microsoft.com/office/powerpoint/2010/main" val="221238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lnSpc>
                <a:spcPts val="1600"/>
              </a:lnSpc>
              <a:spcBef>
                <a:spcPts val="1200"/>
              </a:spcBef>
              <a:spcAft>
                <a:spcPts val="600"/>
              </a:spcAft>
            </a:pPr>
            <a:r>
              <a:rPr lang="en-US" sz="1200" b="0" dirty="0">
                <a:solidFill>
                  <a:srgbClr val="0A3C53"/>
                </a:solidFill>
                <a:latin typeface="Effra Pro" panose="020B0603020203020204" pitchFamily="34" charset="0"/>
              </a:rPr>
              <a:t>Now that you ‘ve seen how important a protection strategy is to your financial foundation—let’s move to the next level of your house—accumulation. </a:t>
            </a:r>
          </a:p>
          <a:p>
            <a:pPr eaLnBrk="1" hangingPunct="1">
              <a:lnSpc>
                <a:spcPts val="1600"/>
              </a:lnSpc>
              <a:spcBef>
                <a:spcPts val="1200"/>
              </a:spcBef>
              <a:spcAft>
                <a:spcPts val="600"/>
              </a:spcAft>
            </a:pPr>
            <a:r>
              <a:rPr lang="en-US" sz="1200" b="0" dirty="0">
                <a:solidFill>
                  <a:srgbClr val="0A3C53"/>
                </a:solidFill>
                <a:latin typeface="Effra Pro" panose="020B0603020203020204" pitchFamily="34" charset="0"/>
              </a:rPr>
              <a:t>Accumulation is about putting money aside to save for specific long-term goals. Today we will spend time talking about the two most common goals people often save for - paying for college and saving for retirement.</a:t>
            </a:r>
          </a:p>
          <a:p>
            <a:pPr eaLnBrk="1" hangingPunct="1">
              <a:lnSpc>
                <a:spcPts val="1600"/>
              </a:lnSpc>
              <a:spcBef>
                <a:spcPts val="1200"/>
              </a:spcBef>
              <a:spcAft>
                <a:spcPts val="600"/>
              </a:spcAft>
            </a:pPr>
            <a:endParaRPr lang="en-US" sz="1200" b="0" dirty="0">
              <a:solidFill>
                <a:srgbClr val="0A3C53"/>
              </a:solidFill>
              <a:latin typeface="Effra Pro" panose="020B0603020203020204" pitchFamily="34" charset="0"/>
            </a:endParaRPr>
          </a:p>
          <a:p>
            <a:pPr eaLnBrk="1" hangingPunct="1">
              <a:lnSpc>
                <a:spcPts val="1600"/>
              </a:lnSpc>
              <a:spcBef>
                <a:spcPts val="1200"/>
              </a:spcBef>
              <a:spcAft>
                <a:spcPts val="600"/>
              </a:spcAft>
            </a:pPr>
            <a:r>
              <a:rPr lang="en-US" sz="1200" b="0" dirty="0">
                <a:solidFill>
                  <a:srgbClr val="0A3C53"/>
                </a:solidFill>
                <a:latin typeface="Effra Pro" panose="020B0603020203020204" pitchFamily="34" charset="0"/>
              </a:rPr>
              <a:t>Polling question: Which one is your priority?  A. Planning for your child’s education B. saving for retirement C. both?</a:t>
            </a:r>
          </a:p>
          <a:p>
            <a:pPr eaLnBrk="1" hangingPunct="1">
              <a:lnSpc>
                <a:spcPts val="1600"/>
              </a:lnSpc>
              <a:spcBef>
                <a:spcPts val="1200"/>
              </a:spcBef>
              <a:spcAft>
                <a:spcPts val="600"/>
              </a:spcAft>
            </a:pPr>
            <a:r>
              <a:rPr lang="en-US" sz="1200" b="0" i="1" dirty="0">
                <a:solidFill>
                  <a:srgbClr val="0A3C53"/>
                </a:solidFill>
                <a:latin typeface="Effra Pro" panose="020B0603020203020204" pitchFamily="34" charset="0"/>
              </a:rPr>
              <a:t>(Comment on results) </a:t>
            </a:r>
            <a:r>
              <a:rPr lang="en-US" sz="1200" b="0" i="0" dirty="0">
                <a:solidFill>
                  <a:srgbClr val="0A3C53"/>
                </a:solidFill>
                <a:latin typeface="Effra Pro" panose="020B0603020203020204" pitchFamily="34" charset="0"/>
              </a:rPr>
              <a:t>Let’s start with paying for college</a:t>
            </a:r>
          </a:p>
          <a:p>
            <a:pPr eaLnBrk="1" hangingPunct="1">
              <a:lnSpc>
                <a:spcPts val="1600"/>
              </a:lnSpc>
              <a:spcBef>
                <a:spcPts val="1200"/>
              </a:spcBef>
              <a:spcAft>
                <a:spcPts val="600"/>
              </a:spcAft>
            </a:pPr>
            <a:endParaRPr lang="en-US" sz="1200" i="0" dirty="0">
              <a:solidFill>
                <a:srgbClr val="0A3C53"/>
              </a:solidFill>
              <a:latin typeface="Effra Pro" panose="020B0603020203020204" pitchFamily="34"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DB4E68-6C39-CD49-B868-026530618B27}" type="slidenum">
              <a:rPr lang="en-US" sz="1200">
                <a:latin typeface="Tahoma" charset="0"/>
                <a:cs typeface="Tahoma" charset="0"/>
              </a:rPr>
              <a:pPr/>
              <a:t>19</a:t>
            </a:fld>
            <a:endParaRPr lang="en-US" sz="1200">
              <a:latin typeface="Tahoma" charset="0"/>
              <a:cs typeface="Tahoma" charset="0"/>
            </a:endParaRPr>
          </a:p>
        </p:txBody>
      </p:sp>
    </p:spTree>
    <p:extLst>
      <p:ext uri="{BB962C8B-B14F-4D97-AF65-F5344CB8AC3E}">
        <p14:creationId xmlns:p14="http://schemas.microsoft.com/office/powerpoint/2010/main" val="386769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Tahoma" charset="0"/>
              </a:rPr>
              <a:t> </a:t>
            </a: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B766DEE-8593-9B4A-8505-BEC7574904D9}" type="slidenum">
              <a:rPr lang="en-US" sz="1200">
                <a:latin typeface="Tahoma" charset="0"/>
                <a:cs typeface="Tahoma" charset="0"/>
              </a:rPr>
              <a:pPr/>
              <a:t>2</a:t>
            </a:fld>
            <a:endParaRPr lang="en-US" sz="1200">
              <a:latin typeface="Tahoma" charset="0"/>
              <a:cs typeface="Tahoma"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We’ll start with college funding. You’re probably aware that college costs are escalating annually. Fortunately, there are many products out there to help you set aside money for college tuition. In fact, there are so many we don’t have time to go into it today. You should take into account any primary sources of funds. For example, savings you have thus far and any funds you anticipate in the future, such as grandparent gifting and other monetary awards your child might receive.</a:t>
            </a:r>
          </a:p>
          <a:p>
            <a:pPr eaLnBrk="1" hangingPunct="1">
              <a:lnSpc>
                <a:spcPts val="1600"/>
              </a:lnSpc>
              <a:spcBef>
                <a:spcPts val="1200"/>
              </a:spcBef>
              <a:spcAft>
                <a:spcPts val="600"/>
              </a:spcAft>
            </a:pPr>
            <a:endParaRPr lang="en-US" sz="1200" dirty="0">
              <a:solidFill>
                <a:srgbClr val="002060"/>
              </a:solidFill>
              <a:latin typeface="Effra Pro" panose="020B0603020203020204" pitchFamily="34" charset="0"/>
            </a:endParaRPr>
          </a:p>
          <a:p>
            <a:pPr marL="0" marR="0" lvl="0" indent="0" algn="l" defTabSz="914400" rtl="0" eaLnBrk="1" fontAlgn="base" latinLnBrk="0" hangingPunct="1">
              <a:lnSpc>
                <a:spcPts val="1600"/>
              </a:lnSpc>
              <a:spcBef>
                <a:spcPts val="1200"/>
              </a:spcBef>
              <a:spcAft>
                <a:spcPts val="600"/>
              </a:spcAft>
              <a:buClrTx/>
              <a:buSzTx/>
              <a:buFontTx/>
              <a:buNone/>
              <a:tabLst/>
              <a:defRPr/>
            </a:pPr>
            <a:r>
              <a:rPr lang="en-US" sz="1200" b="0" dirty="0">
                <a:solidFill>
                  <a:srgbClr val="002060"/>
                </a:solidFill>
                <a:latin typeface="Effra Pro" panose="020B0603020203020204" pitchFamily="34" charset="0"/>
              </a:rPr>
              <a:t>Even if you haven’t started saving for your child’s college education, or you feel that your current rate of saving may not be sufficient, it is not too late to set aside potential other funds to help support your child’s educational future. </a:t>
            </a:r>
          </a:p>
          <a:p>
            <a:pPr eaLnBrk="1" hangingPunct="1">
              <a:lnSpc>
                <a:spcPts val="1600"/>
              </a:lnSpc>
              <a:spcBef>
                <a:spcPts val="1200"/>
              </a:spcBef>
              <a:spcAft>
                <a:spcPts val="600"/>
              </a:spcAft>
            </a:pPr>
            <a:endParaRPr lang="en-US" sz="1200" dirty="0">
              <a:solidFill>
                <a:srgbClr val="002060"/>
              </a:solidFill>
              <a:latin typeface="Effra Pro" panose="020B0603020203020204" pitchFamily="34" charset="0"/>
            </a:endParaRP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Potential funding options are one of the things that we can explore together at a follow-up session.</a:t>
            </a:r>
          </a:p>
          <a:p>
            <a:pPr eaLnBrk="1" hangingPunct="1">
              <a:spcBef>
                <a:spcPct val="0"/>
              </a:spcBef>
            </a:pPr>
            <a:endParaRPr lang="en-US" dirty="0">
              <a:solidFill>
                <a:srgbClr val="558ED5"/>
              </a:solidFill>
              <a:latin typeface="Tahoma"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DB4E68-6C39-CD49-B868-026530618B27}" type="slidenum">
              <a:rPr lang="en-US" sz="1200">
                <a:latin typeface="Tahoma" charset="0"/>
                <a:cs typeface="Tahoma" charset="0"/>
              </a:rPr>
              <a:pPr/>
              <a:t>21</a:t>
            </a:fld>
            <a:endParaRPr lang="en-US" sz="1200">
              <a:latin typeface="Tahoma" charset="0"/>
              <a:cs typeface="Tahom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In planning for retirement, there are various options to consider. Two main categories are tax-deferred and personal savings.</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For today’s purposes, we will segment retirement planning options into those regulated/administered by the government (like qualified plans and social security) and vehicles you control (your personal savings).</a:t>
            </a:r>
          </a:p>
          <a:p>
            <a:pPr eaLnBrk="1" hangingPunct="1">
              <a:lnSpc>
                <a:spcPts val="1800"/>
              </a:lnSpc>
              <a:spcBef>
                <a:spcPts val="1800"/>
              </a:spcBef>
              <a:spcAft>
                <a:spcPts val="600"/>
              </a:spcAft>
            </a:pPr>
            <a:endParaRPr lang="en-US" sz="1200" dirty="0">
              <a:solidFill>
                <a:srgbClr val="002060"/>
              </a:solidFill>
              <a:latin typeface="Effra Pro" panose="020B0603020203020204" pitchFamily="34" charset="0"/>
            </a:endParaRPr>
          </a:p>
          <a:p>
            <a:pPr eaLnBrk="1" hangingPunct="1">
              <a:lnSpc>
                <a:spcPts val="1800"/>
              </a:lnSpc>
              <a:spcBef>
                <a:spcPts val="1800"/>
              </a:spcBef>
              <a:spcAft>
                <a:spcPts val="600"/>
              </a:spcAft>
            </a:pPr>
            <a:r>
              <a:rPr lang="en-US" sz="1200" b="0" dirty="0">
                <a:solidFill>
                  <a:srgbClr val="002060"/>
                </a:solidFill>
                <a:latin typeface="Effra Pro" panose="020B0603020203020204" pitchFamily="34" charset="0"/>
              </a:rPr>
              <a:t>Tax deferred plans include IRAs and 401(k)s. These are designed to help you accumulate money on a pre-tax basis. This means you don’t pay taxes on the money you set aside in these plans until you take it out. There are usually penalties associated with early withdrawal unless an exception applies. Roth IRA and Roth 401(k)s are retirement plans which offer the benefit of tax-free income if applicable requirements are met. These plans let you set aside money that is tax free when it is withdrawn. Since qualified plans are government-controlled, they determine how much you can contribute.</a:t>
            </a:r>
          </a:p>
          <a:p>
            <a:pPr eaLnBrk="1" hangingPunct="1">
              <a:lnSpc>
                <a:spcPts val="1800"/>
              </a:lnSpc>
              <a:spcBef>
                <a:spcPts val="1800"/>
              </a:spcBef>
              <a:spcAft>
                <a:spcPts val="600"/>
              </a:spcAft>
            </a:pPr>
            <a:endParaRPr lang="en-US" sz="1200" dirty="0">
              <a:solidFill>
                <a:srgbClr val="002060"/>
              </a:solidFill>
              <a:latin typeface="Effra Pro" panose="020B0603020203020204" pitchFamily="34" charset="0"/>
            </a:endParaRPr>
          </a:p>
          <a:p>
            <a:pPr eaLnBrk="1" hangingPunct="1">
              <a:lnSpc>
                <a:spcPts val="1800"/>
              </a:lnSpc>
              <a:spcBef>
                <a:spcPts val="1800"/>
              </a:spcBef>
              <a:spcAft>
                <a:spcPts val="600"/>
              </a:spcAft>
            </a:pPr>
            <a:r>
              <a:rPr lang="en-US" sz="1400" dirty="0">
                <a:solidFill>
                  <a:srgbClr val="002060"/>
                </a:solidFill>
                <a:latin typeface="Effra Pro" panose="020B0603020203020204" pitchFamily="34" charset="0"/>
              </a:rPr>
              <a:t>With personal savings, essentially you are the driver. In most cases you can contribute as much as you want.</a:t>
            </a:r>
            <a:r>
              <a:rPr lang="en-US" sz="1400" i="1" strike="sngStrike" dirty="0">
                <a:solidFill>
                  <a:srgbClr val="002060"/>
                </a:solidFill>
                <a:latin typeface="Effra Pro" panose="020B0603020203020204" pitchFamily="34" charset="0"/>
              </a:rPr>
              <a:t> </a:t>
            </a:r>
          </a:p>
          <a:p>
            <a:pPr eaLnBrk="1" hangingPunct="1">
              <a:lnSpc>
                <a:spcPts val="1800"/>
              </a:lnSpc>
              <a:spcBef>
                <a:spcPts val="1800"/>
              </a:spcBef>
              <a:spcAft>
                <a:spcPts val="600"/>
              </a:spcAft>
            </a:pPr>
            <a:r>
              <a:rPr lang="en-US" sz="1400" dirty="0">
                <a:solidFill>
                  <a:srgbClr val="002060"/>
                </a:solidFill>
                <a:latin typeface="Effra Pro" panose="020B0603020203020204" pitchFamily="34" charset="0"/>
              </a:rPr>
              <a:t>Some options for personal retirement savings can include (but are not limited to) annuities, personal savings accounts and other investment vehicles*.</a:t>
            </a:r>
          </a:p>
          <a:p>
            <a:pPr eaLnBrk="1" hangingPunct="1">
              <a:lnSpc>
                <a:spcPts val="1800"/>
              </a:lnSpc>
              <a:spcBef>
                <a:spcPts val="1800"/>
              </a:spcBef>
              <a:spcAft>
                <a:spcPts val="600"/>
              </a:spcAft>
            </a:pPr>
            <a:endParaRPr lang="en-US" sz="1400" dirty="0">
              <a:solidFill>
                <a:srgbClr val="558ED5"/>
              </a:solidFill>
              <a:latin typeface="Effra Pro" panose="020B0603020203020204" pitchFamily="34" charset="0"/>
            </a:endParaRPr>
          </a:p>
          <a:p>
            <a:pPr eaLnBrk="1" hangingPunct="1">
              <a:spcBef>
                <a:spcPct val="0"/>
              </a:spcBef>
            </a:pPr>
            <a:endParaRPr lang="en-US" dirty="0">
              <a:solidFill>
                <a:srgbClr val="558ED5"/>
              </a:solidFill>
              <a:latin typeface="Tahoma"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7185D4-F4D9-7940-ACDC-D03DA96C20EC}" type="slidenum">
              <a:rPr lang="en-US" sz="1200">
                <a:latin typeface="Tahoma" charset="0"/>
                <a:cs typeface="Tahoma" charset="0"/>
              </a:rPr>
              <a:pPr/>
              <a:t>22</a:t>
            </a:fld>
            <a:endParaRPr lang="en-US" sz="1200">
              <a:latin typeface="Tahoma" charset="0"/>
              <a:cs typeface="Tahom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lnSpc>
                <a:spcPts val="1800"/>
              </a:lnSpc>
              <a:spcBef>
                <a:spcPts val="1800"/>
              </a:spcBef>
              <a:spcAft>
                <a:spcPts val="600"/>
              </a:spcAft>
            </a:pPr>
            <a:r>
              <a:rPr lang="en-US" sz="1200" b="0" dirty="0">
                <a:solidFill>
                  <a:srgbClr val="002060"/>
                </a:solidFill>
                <a:latin typeface="Effra Pro" panose="020B0603020203020204" pitchFamily="34" charset="0"/>
              </a:rPr>
              <a:t>With personal savings and individual retirement accounts you can choose how you would like to invest. Employer-sponsored plans often have a selection of options to choose from. You may want to consider a mix of solutions based on your risk tolerance and the amount of time you have to save for retirement. </a:t>
            </a:r>
          </a:p>
          <a:p>
            <a:pPr eaLnBrk="1" hangingPunct="1">
              <a:lnSpc>
                <a:spcPts val="1800"/>
              </a:lnSpc>
              <a:spcBef>
                <a:spcPts val="1800"/>
              </a:spcBef>
              <a:spcAft>
                <a:spcPts val="600"/>
              </a:spcAft>
            </a:pPr>
            <a:endParaRPr lang="en-US" sz="1200" b="0" dirty="0">
              <a:solidFill>
                <a:srgbClr val="002060"/>
              </a:solidFill>
              <a:latin typeface="Effra Pro" panose="020B0603020203020204" pitchFamily="34" charset="0"/>
            </a:endParaRPr>
          </a:p>
          <a:p>
            <a:pPr eaLnBrk="1" hangingPunct="1">
              <a:lnSpc>
                <a:spcPts val="1800"/>
              </a:lnSpc>
              <a:spcBef>
                <a:spcPts val="1800"/>
              </a:spcBef>
              <a:spcAft>
                <a:spcPts val="600"/>
              </a:spcAft>
            </a:pPr>
            <a:r>
              <a:rPr lang="en-US" sz="1200" b="0" dirty="0">
                <a:solidFill>
                  <a:srgbClr val="002060"/>
                </a:solidFill>
                <a:latin typeface="Effra Pro" panose="020B0603020203020204" pitchFamily="34" charset="0"/>
              </a:rPr>
              <a:t>If you would like to get a personalized look at your retirement saving progress, just let me know and we can set something up after the meeting.</a:t>
            </a:r>
          </a:p>
          <a:p>
            <a:pPr eaLnBrk="1" hangingPunct="1">
              <a:lnSpc>
                <a:spcPts val="1600"/>
              </a:lnSpc>
              <a:spcBef>
                <a:spcPts val="1800"/>
              </a:spcBef>
              <a:spcAft>
                <a:spcPts val="600"/>
              </a:spcAft>
            </a:pPr>
            <a:endParaRPr lang="en-US" sz="1200" dirty="0">
              <a:solidFill>
                <a:srgbClr val="002060"/>
              </a:solidFill>
              <a:latin typeface="Effra Pro" panose="020B0603020203020204" pitchFamily="34" charset="0"/>
            </a:endParaRPr>
          </a:p>
          <a:p>
            <a:pPr eaLnBrk="1" hangingPunct="1">
              <a:lnSpc>
                <a:spcPts val="1600"/>
              </a:lnSpc>
              <a:spcAft>
                <a:spcPts val="600"/>
              </a:spcAft>
            </a:pPr>
            <a:endParaRPr lang="en-US" sz="1400" dirty="0">
              <a:solidFill>
                <a:srgbClr val="558ED5"/>
              </a:solidFill>
              <a:latin typeface="Effra Pro" panose="020B0603020203020204" pitchFamily="34" charset="0"/>
            </a:endParaRPr>
          </a:p>
          <a:p>
            <a:pPr eaLnBrk="1" hangingPunct="1">
              <a:spcBef>
                <a:spcPct val="0"/>
              </a:spcBef>
            </a:pPr>
            <a:endParaRPr lang="en-US" dirty="0">
              <a:solidFill>
                <a:srgbClr val="558ED5"/>
              </a:solidFill>
              <a:latin typeface="Tahoma"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7185D4-F4D9-7940-ACDC-D03DA96C20EC}" type="slidenum">
              <a:rPr lang="en-US" sz="1200">
                <a:latin typeface="Tahoma" charset="0"/>
                <a:cs typeface="Tahoma" charset="0"/>
              </a:rPr>
              <a:pPr/>
              <a:t>23</a:t>
            </a:fld>
            <a:endParaRPr lang="en-US" sz="1200">
              <a:latin typeface="Tahoma" charset="0"/>
              <a:cs typeface="Tahoma" charset="0"/>
            </a:endParaRPr>
          </a:p>
        </p:txBody>
      </p:sp>
    </p:spTree>
    <p:extLst>
      <p:ext uri="{BB962C8B-B14F-4D97-AF65-F5344CB8AC3E}">
        <p14:creationId xmlns:p14="http://schemas.microsoft.com/office/powerpoint/2010/main" val="1844172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Now we come to </a:t>
            </a:r>
            <a:r>
              <a:rPr lang="en-US" sz="1200" b="0" dirty="0">
                <a:solidFill>
                  <a:srgbClr val="002060"/>
                </a:solidFill>
                <a:latin typeface="Effra Pro" panose="020B0603020203020204" pitchFamily="34" charset="0"/>
              </a:rPr>
              <a:t>the roof </a:t>
            </a:r>
            <a:r>
              <a:rPr lang="en-US" sz="1200" dirty="0">
                <a:solidFill>
                  <a:srgbClr val="002060"/>
                </a:solidFill>
                <a:latin typeface="Effra Pro" panose="020B0603020203020204" pitchFamily="34" charset="0"/>
              </a:rPr>
              <a:t>of our financial house—preservation.</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As I mentioned earlier, one of our objectives today is to help you understand the benefits of developing good financial habits.</a:t>
            </a:r>
          </a:p>
          <a:p>
            <a:pPr eaLnBrk="1" hangingPunct="1">
              <a:lnSpc>
                <a:spcPts val="1800"/>
              </a:lnSpc>
              <a:spcBef>
                <a:spcPts val="1800"/>
              </a:spcBef>
              <a:spcAft>
                <a:spcPts val="600"/>
              </a:spcAft>
            </a:pPr>
            <a:r>
              <a:rPr lang="en-US" sz="1200" dirty="0">
                <a:solidFill>
                  <a:srgbClr val="002060"/>
                </a:solidFill>
                <a:latin typeface="Effra Pro" panose="020B0603020203020204" pitchFamily="34" charset="0"/>
              </a:rPr>
              <a:t>Well, everything we have done thus far in building our financial house is designed to help you achieve this goal. </a:t>
            </a:r>
          </a:p>
          <a:p>
            <a:pPr marL="0" marR="0" lvl="0" indent="0" algn="l" defTabSz="914400" rtl="0" eaLnBrk="1" fontAlgn="base" latinLnBrk="0" hangingPunct="1">
              <a:lnSpc>
                <a:spcPts val="1800"/>
              </a:lnSpc>
              <a:spcBef>
                <a:spcPts val="1800"/>
              </a:spcBef>
              <a:spcAft>
                <a:spcPts val="600"/>
              </a:spcAft>
              <a:buClrTx/>
              <a:buSzTx/>
              <a:buFontTx/>
              <a:buNone/>
              <a:tabLst/>
              <a:defRPr/>
            </a:pPr>
            <a:r>
              <a:rPr lang="en-US" sz="1200" dirty="0">
                <a:solidFill>
                  <a:srgbClr val="002060"/>
                </a:solidFill>
                <a:latin typeface="Effra Pro" panose="020B0603020203020204" pitchFamily="34" charset="0"/>
              </a:rPr>
              <a:t>When you take charge of your financial house by looking at your cash flow, properly preparing for managing the risk areas, and setting aside money for college and retirement, you may begin to start accumulating wealth in order to experience a higher level of financial freedom</a:t>
            </a:r>
            <a:endParaRPr lang="en-US" sz="1200" dirty="0">
              <a:latin typeface="Calibri"/>
              <a:cs typeface="Calibri"/>
            </a:endParaRPr>
          </a:p>
          <a:p>
            <a:pPr eaLnBrk="1" hangingPunct="1">
              <a:lnSpc>
                <a:spcPts val="1800"/>
              </a:lnSpc>
              <a:spcBef>
                <a:spcPts val="1800"/>
              </a:spcBef>
              <a:spcAft>
                <a:spcPts val="600"/>
              </a:spcAft>
            </a:pPr>
            <a:endParaRPr lang="en-US" sz="1200" dirty="0">
              <a:solidFill>
                <a:srgbClr val="002060"/>
              </a:solidFill>
              <a:latin typeface="Effra Pro" panose="020B0603020203020204" pitchFamily="34" charset="0"/>
            </a:endParaRPr>
          </a:p>
          <a:p>
            <a:pPr eaLnBrk="1" hangingPunct="1">
              <a:spcBef>
                <a:spcPct val="0"/>
              </a:spcBef>
            </a:pPr>
            <a:endParaRPr lang="en-US" dirty="0">
              <a:solidFill>
                <a:srgbClr val="558ED5"/>
              </a:solidFill>
              <a:latin typeface="Tahoma"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F40F02-E34C-CD4B-AED8-AC2729C400A1}" type="slidenum">
              <a:rPr lang="en-US" sz="1200">
                <a:latin typeface="Tahoma" charset="0"/>
                <a:cs typeface="Tahoma" charset="0"/>
              </a:rPr>
              <a:pPr/>
              <a:t>24</a:t>
            </a:fld>
            <a:endParaRPr lang="en-US" sz="1200">
              <a:latin typeface="Tahoma" charset="0"/>
              <a:cs typeface="Tahoma"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600"/>
              </a:lnSpc>
              <a:spcBef>
                <a:spcPts val="1200"/>
              </a:spcBef>
              <a:spcAft>
                <a:spcPts val="600"/>
              </a:spcAft>
            </a:pPr>
            <a:r>
              <a:rPr lang="en-US" sz="1200" b="0" spc="-10" dirty="0">
                <a:latin typeface="Calibri"/>
                <a:cs typeface="Calibri"/>
              </a:rPr>
              <a:t>P</a:t>
            </a:r>
            <a:r>
              <a:rPr lang="en-US" sz="1200" b="0" spc="-30" dirty="0">
                <a:latin typeface="Calibri"/>
                <a:cs typeface="Calibri"/>
              </a:rPr>
              <a:t>r</a:t>
            </a:r>
            <a:r>
              <a:rPr lang="en-US" sz="1200" b="0" dirty="0">
                <a:latin typeface="Calibri"/>
                <a:cs typeface="Calibri"/>
              </a:rPr>
              <a:t>e</a:t>
            </a:r>
            <a:r>
              <a:rPr lang="en-US" sz="1200" b="0" spc="5" dirty="0">
                <a:latin typeface="Calibri"/>
                <a:cs typeface="Calibri"/>
              </a:rPr>
              <a:t>s</a:t>
            </a:r>
            <a:r>
              <a:rPr lang="en-US" sz="1200" b="0" dirty="0">
                <a:latin typeface="Calibri"/>
                <a:cs typeface="Calibri"/>
              </a:rPr>
              <a:t>e</a:t>
            </a:r>
            <a:r>
              <a:rPr lang="en-US" sz="1200" b="0" spc="5" dirty="0">
                <a:latin typeface="Calibri"/>
                <a:cs typeface="Calibri"/>
              </a:rPr>
              <a:t>r</a:t>
            </a:r>
            <a:r>
              <a:rPr lang="en-US" sz="1200" b="0" spc="-25" dirty="0">
                <a:latin typeface="Calibri"/>
                <a:cs typeface="Calibri"/>
              </a:rPr>
              <a:t>v</a:t>
            </a:r>
            <a:r>
              <a:rPr lang="en-US" sz="1200" b="0" spc="-15" dirty="0">
                <a:latin typeface="Calibri"/>
                <a:cs typeface="Calibri"/>
              </a:rPr>
              <a:t>a</a:t>
            </a:r>
            <a:r>
              <a:rPr lang="en-US" sz="1200" b="0" dirty="0">
                <a:latin typeface="Calibri"/>
                <a:cs typeface="Calibri"/>
              </a:rPr>
              <a:t>t</a:t>
            </a:r>
            <a:r>
              <a:rPr lang="en-US" sz="1200" b="0" spc="-10" dirty="0">
                <a:latin typeface="Calibri"/>
                <a:cs typeface="Calibri"/>
              </a:rPr>
              <a:t>i</a:t>
            </a:r>
            <a:r>
              <a:rPr lang="en-US" sz="1200" b="0" dirty="0">
                <a:latin typeface="Calibri"/>
                <a:cs typeface="Calibri"/>
              </a:rPr>
              <a:t>on is about making sure the money you accumulated for retirement will be there as long as you need it and anything that is left over is distributed as you wished.</a:t>
            </a:r>
            <a:endParaRPr lang="en-US" sz="1200" b="0" strike="sngStrike" dirty="0">
              <a:solidFill>
                <a:srgbClr val="002060"/>
              </a:solidFill>
              <a:latin typeface="Effra Pro" panose="020B0603020203020204" pitchFamily="34" charset="0"/>
            </a:endParaRPr>
          </a:p>
          <a:p>
            <a:pPr eaLnBrk="1" hangingPunct="1">
              <a:lnSpc>
                <a:spcPts val="1600"/>
              </a:lnSpc>
              <a:spcBef>
                <a:spcPts val="1200"/>
              </a:spcBef>
              <a:spcAft>
                <a:spcPts val="600"/>
              </a:spcAft>
            </a:pPr>
            <a:endParaRPr lang="en-US" sz="1200" strike="sngStrike" dirty="0">
              <a:solidFill>
                <a:srgbClr val="002060"/>
              </a:solidFill>
              <a:latin typeface="Effra Pro" panose="020B0603020203020204" pitchFamily="34" charset="0"/>
            </a:endParaRP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(Review Slide)</a:t>
            </a:r>
          </a:p>
          <a:p>
            <a:pPr eaLnBrk="1" hangingPunct="1">
              <a:lnSpc>
                <a:spcPts val="1600"/>
              </a:lnSpc>
              <a:spcBef>
                <a:spcPts val="1200"/>
              </a:spcBef>
              <a:spcAft>
                <a:spcPts val="600"/>
              </a:spcAft>
            </a:pPr>
            <a:r>
              <a:rPr lang="en-US" sz="1200" strike="sngStrike" dirty="0">
                <a:solidFill>
                  <a:srgbClr val="002060"/>
                </a:solidFill>
                <a:latin typeface="Effra Pro" panose="020B0603020203020204" pitchFamily="34" charset="0"/>
              </a:rPr>
              <a:t>The largest fear of most retirees is running out of money. </a:t>
            </a:r>
            <a:r>
              <a:rPr lang="en-US" sz="1200" b="1" strike="noStrike" dirty="0">
                <a:solidFill>
                  <a:srgbClr val="FF0000"/>
                </a:solidFill>
                <a:highlight>
                  <a:srgbClr val="FFFF00"/>
                </a:highlight>
                <a:latin typeface="Effra Pro" panose="020B0603020203020204" pitchFamily="34" charset="0"/>
              </a:rPr>
              <a:t>The largest fear among 55-64 year </a:t>
            </a:r>
            <a:r>
              <a:rPr lang="en-US" sz="1200" b="1" strike="noStrike" dirty="0" err="1">
                <a:solidFill>
                  <a:srgbClr val="FF0000"/>
                </a:solidFill>
                <a:highlight>
                  <a:srgbClr val="FFFF00"/>
                </a:highlight>
                <a:latin typeface="Effra Pro" panose="020B0603020203020204" pitchFamily="34" charset="0"/>
              </a:rPr>
              <a:t>olds</a:t>
            </a:r>
            <a:r>
              <a:rPr lang="en-US" sz="1200" b="1" strike="noStrike" dirty="0">
                <a:solidFill>
                  <a:srgbClr val="FF0000"/>
                </a:solidFill>
                <a:highlight>
                  <a:srgbClr val="FFFF00"/>
                </a:highlight>
                <a:latin typeface="Effra Pro" panose="020B0603020203020204" pitchFamily="34" charset="0"/>
              </a:rPr>
              <a:t> is not having enough money for retirement.*</a:t>
            </a:r>
            <a:r>
              <a:rPr lang="en-US" sz="1200" strike="noStrike" dirty="0">
                <a:solidFill>
                  <a:srgbClr val="FF0000"/>
                </a:solidFill>
                <a:highlight>
                  <a:srgbClr val="FFFF00"/>
                </a:highlight>
                <a:latin typeface="Effra Pro" panose="020B0603020203020204" pitchFamily="34" charset="0"/>
              </a:rPr>
              <a:t> </a:t>
            </a:r>
            <a:r>
              <a:rPr lang="en-US" sz="1200" dirty="0">
                <a:solidFill>
                  <a:srgbClr val="002060"/>
                </a:solidFill>
                <a:latin typeface="Effra Pro" panose="020B0603020203020204" pitchFamily="34" charset="0"/>
              </a:rPr>
              <a:t>We have a variety of solutions for that. </a:t>
            </a: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Another concern is the orderly distribution of one’s estate after they’re gone. </a:t>
            </a: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We’ve been helping people with that for a long time.</a:t>
            </a: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Some of these things will become more important the closer you get to retirement. </a:t>
            </a:r>
          </a:p>
          <a:p>
            <a:endParaRPr lang="en-US" i="1" dirty="0">
              <a:solidFill>
                <a:schemeClr val="accent1"/>
              </a:solidFill>
              <a:latin typeface="Tahoma" charset="0"/>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AD8A5A-CC3E-A545-8BE2-0185F3DD1B22}" type="slidenum">
              <a:rPr lang="en-US" sz="1200">
                <a:latin typeface="Tahoma" charset="0"/>
                <a:cs typeface="Tahoma" charset="0"/>
              </a:rPr>
              <a:pPr/>
              <a:t>25</a:t>
            </a:fld>
            <a:endParaRPr lang="en-US" sz="1200">
              <a:latin typeface="Tahoma" charset="0"/>
              <a:cs typeface="Tahoma"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Having a strategy –or blueprint--is the key…</a:t>
            </a: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That’s because many of us do not take the time to build a strategy, or if we do, most of us have trouble sticking with it.</a:t>
            </a:r>
          </a:p>
          <a:p>
            <a:pPr eaLnBrk="1" hangingPunct="1">
              <a:lnSpc>
                <a:spcPts val="1600"/>
              </a:lnSpc>
              <a:spcBef>
                <a:spcPts val="1200"/>
              </a:spcBef>
              <a:spcAft>
                <a:spcPts val="600"/>
              </a:spcAft>
            </a:pPr>
            <a:r>
              <a:rPr lang="en-US" sz="1200" dirty="0">
                <a:solidFill>
                  <a:srgbClr val="002060"/>
                </a:solidFill>
                <a:latin typeface="Effra Pro" panose="020B0603020203020204" pitchFamily="34" charset="0"/>
              </a:rPr>
              <a:t>In other words, people don’t plan to fail, they fail to plan.</a:t>
            </a:r>
          </a:p>
          <a:p>
            <a:pPr eaLnBrk="1" hangingPunct="1">
              <a:spcBef>
                <a:spcPct val="0"/>
              </a:spcBef>
            </a:pPr>
            <a:endParaRPr lang="en-US" dirty="0">
              <a:solidFill>
                <a:srgbClr val="558ED5"/>
              </a:solidFill>
              <a:latin typeface="Tahoma"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078C7-E9C3-F549-86F9-ED10A9C4DC43}" type="slidenum">
              <a:rPr lang="en-US" sz="1200">
                <a:latin typeface="Tahoma" charset="0"/>
                <a:cs typeface="Tahoma" charset="0"/>
              </a:rPr>
              <a:pPr/>
              <a:t>26</a:t>
            </a:fld>
            <a:endParaRPr lang="en-US" sz="1200">
              <a:latin typeface="Tahoma" charset="0"/>
              <a:cs typeface="Tahoma" charset="0"/>
            </a:endParaRPr>
          </a:p>
        </p:txBody>
      </p:sp>
      <p:sp>
        <p:nvSpPr>
          <p:cNvPr id="65540" name="TextBox 4"/>
          <p:cNvSpPr txBox="1">
            <a:spLocks noChangeArrowheads="1"/>
          </p:cNvSpPr>
          <p:nvPr/>
        </p:nvSpPr>
        <p:spPr bwMode="auto">
          <a:xfrm>
            <a:off x="981075" y="231775"/>
            <a:ext cx="5010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Making a plan is key…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bwMode="auto">
          <a:xfrm>
            <a:off x="1066800" y="658813"/>
            <a:ext cx="4648200"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600"/>
              </a:lnSpc>
              <a:spcBef>
                <a:spcPts val="600"/>
              </a:spcBef>
              <a:spcAft>
                <a:spcPts val="600"/>
              </a:spcAft>
            </a:pPr>
            <a:r>
              <a:rPr lang="en-US" sz="1200" dirty="0">
                <a:solidFill>
                  <a:srgbClr val="002060"/>
                </a:solidFill>
                <a:latin typeface="Effra Pro" panose="020B0603020203020204" pitchFamily="34" charset="0"/>
              </a:rPr>
              <a:t>Okay, let’s recap. We have taken you through all the levels of your “Financial House.”</a:t>
            </a:r>
          </a:p>
          <a:p>
            <a:pPr marL="174617" indent="-115882" eaLnBrk="1" hangingPunct="1">
              <a:lnSpc>
                <a:spcPts val="1600"/>
              </a:lnSpc>
              <a:spcBef>
                <a:spcPts val="600"/>
              </a:spcBef>
              <a:spcAft>
                <a:spcPts val="0"/>
              </a:spcAft>
              <a:buFont typeface="Arial" panose="020B0604020202020204" pitchFamily="34" charset="0"/>
              <a:buChar char="•"/>
            </a:pPr>
            <a:r>
              <a:rPr lang="en-US" sz="1200" dirty="0">
                <a:solidFill>
                  <a:srgbClr val="002060"/>
                </a:solidFill>
                <a:latin typeface="Effra Pro" panose="020B0603020203020204" pitchFamily="34" charset="0"/>
              </a:rPr>
              <a:t>Level one is the foundation where you prepare to manage risks by using emergency savings as well as life, health, disability insurance, and long-term care insurance.</a:t>
            </a:r>
          </a:p>
          <a:p>
            <a:pPr marL="174617" indent="-115882" eaLnBrk="1" hangingPunct="1">
              <a:lnSpc>
                <a:spcPts val="1600"/>
              </a:lnSpc>
              <a:spcBef>
                <a:spcPts val="600"/>
              </a:spcBef>
              <a:spcAft>
                <a:spcPts val="0"/>
              </a:spcAft>
              <a:buFont typeface="Arial" panose="020B0604020202020204" pitchFamily="34" charset="0"/>
              <a:buChar char="•"/>
            </a:pPr>
            <a:r>
              <a:rPr lang="en-US" sz="1200" dirty="0">
                <a:solidFill>
                  <a:srgbClr val="002060"/>
                </a:solidFill>
                <a:latin typeface="Effra Pro" panose="020B0603020203020204" pitchFamily="34" charset="0"/>
              </a:rPr>
              <a:t>Then, level two: contributions to college funding and retirement plans to help ensure a secure future for yourself and your loved ones.</a:t>
            </a:r>
          </a:p>
          <a:p>
            <a:pPr marL="174617" indent="-115882" eaLnBrk="1" hangingPunct="1">
              <a:lnSpc>
                <a:spcPts val="1600"/>
              </a:lnSpc>
              <a:spcBef>
                <a:spcPts val="600"/>
              </a:spcBef>
              <a:spcAft>
                <a:spcPts val="0"/>
              </a:spcAft>
              <a:buFont typeface="Arial" panose="020B0604020202020204" pitchFamily="34" charset="0"/>
              <a:buChar char="•"/>
            </a:pPr>
            <a:r>
              <a:rPr lang="en-US" sz="1200" dirty="0">
                <a:solidFill>
                  <a:srgbClr val="002060"/>
                </a:solidFill>
                <a:latin typeface="Effra Pro" panose="020B0603020203020204" pitchFamily="34" charset="0"/>
              </a:rPr>
              <a:t>Finally, level three, where we can make sure your plans come to fruition and try to preserve the assets you worked so hard to build up.</a:t>
            </a:r>
          </a:p>
          <a:p>
            <a:pPr eaLnBrk="1" hangingPunct="1">
              <a:lnSpc>
                <a:spcPts val="1600"/>
              </a:lnSpc>
              <a:spcBef>
                <a:spcPts val="600"/>
              </a:spcBef>
              <a:spcAft>
                <a:spcPts val="600"/>
              </a:spcAft>
            </a:pPr>
            <a:r>
              <a:rPr lang="en-US" sz="1200" dirty="0">
                <a:solidFill>
                  <a:srgbClr val="002060"/>
                </a:solidFill>
                <a:latin typeface="Effra Pro" panose="020B0603020203020204" pitchFamily="34" charset="0"/>
              </a:rPr>
              <a:t>Now, I have only had about 20 minutes with you here today, so we have only scratched the surface on many of these concepts. Still, I hope that you are coming away with a better understanding </a:t>
            </a:r>
            <a:r>
              <a:rPr lang="en-US" sz="1200" b="0" dirty="0">
                <a:solidFill>
                  <a:srgbClr val="002060"/>
                </a:solidFill>
                <a:latin typeface="Effra Pro" panose="020B0603020203020204" pitchFamily="34" charset="0"/>
              </a:rPr>
              <a:t>of how </a:t>
            </a:r>
            <a:r>
              <a:rPr lang="en-US" sz="1200" dirty="0">
                <a:solidFill>
                  <a:srgbClr val="002060"/>
                </a:solidFill>
                <a:latin typeface="Effra Pro" panose="020B0603020203020204" pitchFamily="34" charset="0"/>
              </a:rPr>
              <a:t>these concepts work and that they got you thinking about the direction in which you want your financial future to go.</a:t>
            </a:r>
          </a:p>
          <a:p>
            <a:pPr eaLnBrk="1" hangingPunct="1">
              <a:spcBef>
                <a:spcPct val="0"/>
              </a:spcBef>
            </a:pPr>
            <a:endParaRPr lang="en-US" dirty="0">
              <a:solidFill>
                <a:srgbClr val="558ED5"/>
              </a:solidFill>
              <a:latin typeface="Tahoma" charset="0"/>
            </a:endParaRP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03B601-041D-074C-82A8-25719874EF6E}" type="slidenum">
              <a:rPr lang="en-US" sz="1200">
                <a:latin typeface="Tahoma" charset="0"/>
                <a:cs typeface="Tahoma" charset="0"/>
              </a:rPr>
              <a:pPr/>
              <a:t>27</a:t>
            </a:fld>
            <a:endParaRPr lang="en-US" sz="1200">
              <a:latin typeface="Tahoma" charset="0"/>
              <a:cs typeface="Tahoma"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0"/>
                <a:cs typeface="Tahoma" pitchFamily="34" charset="0"/>
              </a:rPr>
              <a:t>Preparation is key. The first step is to think about your goals and then prioritize them. Next is develop a strategy and action plan. Whatever strategy is developed it is an ongoing process. It’s not about “set-it-and-forget-it.” Things are always changing, things </a:t>
            </a:r>
            <a:r>
              <a:rPr lang="en-US" sz="1200" b="0" i="1" u="none" strike="noStrike" kern="1200" baseline="0" dirty="0">
                <a:solidFill>
                  <a:schemeClr val="tx1"/>
                </a:solidFill>
                <a:latin typeface="+mn-lt"/>
                <a:ea typeface="ＭＳ Ｐゴシック" charset="0"/>
                <a:cs typeface="Tahoma" pitchFamily="34" charset="0"/>
              </a:rPr>
              <a:t>in </a:t>
            </a:r>
            <a:r>
              <a:rPr lang="en-US" sz="1200" b="0" i="0" u="none" strike="noStrike" kern="1200" baseline="0" dirty="0">
                <a:solidFill>
                  <a:schemeClr val="tx1"/>
                </a:solidFill>
                <a:latin typeface="+mn-lt"/>
                <a:ea typeface="ＭＳ Ｐゴシック" charset="0"/>
                <a:cs typeface="Tahoma" pitchFamily="34" charset="0"/>
              </a:rPr>
              <a:t>our control and things </a:t>
            </a:r>
            <a:r>
              <a:rPr lang="en-US" sz="1200" b="0" i="1" u="none" strike="noStrike" kern="1200" baseline="0" dirty="0">
                <a:solidFill>
                  <a:schemeClr val="tx1"/>
                </a:solidFill>
                <a:latin typeface="+mn-lt"/>
                <a:ea typeface="ＭＳ Ｐゴシック" charset="0"/>
                <a:cs typeface="Tahoma" pitchFamily="34" charset="0"/>
              </a:rPr>
              <a:t>outside </a:t>
            </a:r>
            <a:r>
              <a:rPr lang="en-US" sz="1200" b="0" i="0" u="none" strike="noStrike" kern="1200" baseline="0" dirty="0">
                <a:solidFill>
                  <a:schemeClr val="tx1"/>
                </a:solidFill>
                <a:latin typeface="+mn-lt"/>
                <a:ea typeface="ＭＳ Ｐゴシック" charset="0"/>
                <a:cs typeface="Tahoma" pitchFamily="34" charset="0"/>
              </a:rPr>
              <a:t>our control. We have to be able to flex and bend as needed along the way.</a:t>
            </a:r>
            <a:endParaRPr lang="en-US" b="0" dirty="0"/>
          </a:p>
          <a:p>
            <a:endParaRPr lang="en-US" sz="1200" b="1" i="0" u="none" strike="noStrike" kern="1200" baseline="0" dirty="0">
              <a:solidFill>
                <a:schemeClr val="tx1"/>
              </a:solidFill>
              <a:latin typeface="+mn-lt"/>
              <a:ea typeface="ＭＳ Ｐゴシック" charset="0"/>
              <a:cs typeface="Tahoma" pitchFamily="34" charset="0"/>
            </a:endParaRPr>
          </a:p>
          <a:p>
            <a:endParaRPr lang="en-US" sz="1200" b="1" i="0" u="none" strike="noStrike" kern="1200" baseline="0" dirty="0">
              <a:solidFill>
                <a:schemeClr val="tx1"/>
              </a:solidFill>
              <a:latin typeface="+mn-lt"/>
              <a:ea typeface="ＭＳ Ｐゴシック" charset="0"/>
              <a:cs typeface="Tahoma" pitchFamily="34" charset="0"/>
            </a:endParaRPr>
          </a:p>
        </p:txBody>
      </p:sp>
      <p:sp>
        <p:nvSpPr>
          <p:cNvPr id="4" name="Slide Number Placeholder 3"/>
          <p:cNvSpPr>
            <a:spLocks noGrp="1"/>
          </p:cNvSpPr>
          <p:nvPr>
            <p:ph type="sldNum" sz="quarter" idx="5"/>
          </p:nvPr>
        </p:nvSpPr>
        <p:spPr/>
        <p:txBody>
          <a:bodyPr/>
          <a:lstStyle/>
          <a:p>
            <a:pPr>
              <a:defRPr/>
            </a:pPr>
            <a:fld id="{434A9E29-4C7F-A74A-822B-59C4FFB1BF5D}" type="slidenum">
              <a:rPr lang="en-US" smtClean="0"/>
              <a:pPr>
                <a:defRPr/>
              </a:pPr>
              <a:t>28</a:t>
            </a:fld>
            <a:endParaRPr lang="en-US"/>
          </a:p>
        </p:txBody>
      </p:sp>
    </p:spTree>
    <p:extLst>
      <p:ext uri="{BB962C8B-B14F-4D97-AF65-F5344CB8AC3E}">
        <p14:creationId xmlns:p14="http://schemas.microsoft.com/office/powerpoint/2010/main" val="377258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6150"/>
          </a:xfrm>
        </p:spPr>
      </p:sp>
      <p:sp>
        <p:nvSpPr>
          <p:cNvPr id="3" name="Notes Placeholder 2"/>
          <p:cNvSpPr>
            <a:spLocks noGrp="1"/>
          </p:cNvSpPr>
          <p:nvPr>
            <p:ph type="body" idx="1"/>
          </p:nvPr>
        </p:nvSpPr>
        <p:spPr/>
        <p:txBody>
          <a:bodyPr>
            <a:normAutofit/>
          </a:bodyPr>
          <a:lstStyle/>
          <a:p>
            <a:r>
              <a:rPr lang="en-US" dirty="0">
                <a:latin typeface="Georgia" panose="02040502050405020303" pitchFamily="18" charset="0"/>
              </a:rPr>
              <a:t>At New York Life Insurance Company, every decision we make, every action we take, has one overriding purpose: To be here when you, our policy owners, need us. We have been protecting our policy holders and keeping their promises since 1845. </a:t>
            </a:r>
          </a:p>
          <a:p>
            <a:endParaRPr lang="en-US" dirty="0">
              <a:latin typeface="Georgia" panose="02040502050405020303" pitchFamily="18" charset="0"/>
            </a:endParaRPr>
          </a:p>
          <a:p>
            <a:r>
              <a:rPr lang="en-US" dirty="0">
                <a:latin typeface="Georgia" panose="02040502050405020303" pitchFamily="18" charset="0"/>
              </a:rPr>
              <a:t>Financial ratings are important when determining the right options for you. New York Life has the highest financial strength currently awarded to any U.S. life insurance company. </a:t>
            </a:r>
          </a:p>
          <a:p>
            <a:pPr defTabSz="931774">
              <a:defRPr/>
            </a:pPr>
            <a:endParaRPr lang="en-US" dirty="0"/>
          </a:p>
          <a:p>
            <a:pPr defTabSz="931774">
              <a:defRPr/>
            </a:pPr>
            <a:r>
              <a:rPr lang="en-US" dirty="0"/>
              <a:t>I understand that everyone’s situation is different and needs will vary. We are talking very generally here, but would be happy to talk specifically about your own situation </a:t>
            </a:r>
            <a:r>
              <a:rPr lang="en-US" b="0" dirty="0"/>
              <a:t>afterwards and help you build a blueprint that works for you</a:t>
            </a:r>
            <a:r>
              <a:rPr lang="en-US" b="1" dirty="0"/>
              <a:t>.</a:t>
            </a:r>
            <a:r>
              <a:rPr lang="en-US" dirty="0"/>
              <a:t> Since we have some time now I can answer some general questions you may have.</a:t>
            </a:r>
          </a:p>
          <a:p>
            <a:pPr defTabSz="931774">
              <a:defRPr/>
            </a:pPr>
            <a:endParaRPr lang="en-US" dirty="0">
              <a:latin typeface="Georgia" panose="02040502050405020303" pitchFamily="18" charset="0"/>
            </a:endParaRPr>
          </a:p>
          <a:p>
            <a:endParaRPr lang="en-US" dirty="0">
              <a:latin typeface="Georgia" panose="02040502050405020303" pitchFamily="18" charset="0"/>
            </a:endParaRPr>
          </a:p>
          <a:p>
            <a:pPr defTabSz="931774">
              <a:defRPr/>
            </a:pPr>
            <a:r>
              <a:rPr lang="en-US" dirty="0">
                <a:latin typeface="Georgia" panose="02040502050405020303" pitchFamily="18" charset="0"/>
              </a:rPr>
              <a:t>(Open up for questions)</a:t>
            </a: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p:txBody>
      </p:sp>
      <p:sp>
        <p:nvSpPr>
          <p:cNvPr id="4" name="Slide Number Placeholder 3"/>
          <p:cNvSpPr>
            <a:spLocks noGrp="1"/>
          </p:cNvSpPr>
          <p:nvPr>
            <p:ph type="sldNum" sz="quarter" idx="10"/>
          </p:nvPr>
        </p:nvSpPr>
        <p:spPr/>
        <p:txBody>
          <a:bodyPr/>
          <a:lstStyle/>
          <a:p>
            <a:fld id="{CEC01D41-5D5C-4C0E-AE26-F69EA9825FEC}" type="slidenum">
              <a:rPr lang="en-US" smtClean="0"/>
              <a:t>29</a:t>
            </a:fld>
            <a:endParaRPr lang="en-US" dirty="0"/>
          </a:p>
        </p:txBody>
      </p:sp>
    </p:spTree>
    <p:extLst>
      <p:ext uri="{BB962C8B-B14F-4D97-AF65-F5344CB8AC3E}">
        <p14:creationId xmlns:p14="http://schemas.microsoft.com/office/powerpoint/2010/main" val="37385237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9788" cy="3486150"/>
          </a:xfrm>
        </p:spPr>
      </p:sp>
      <p:sp>
        <p:nvSpPr>
          <p:cNvPr id="3" name="Notes Placeholder 2"/>
          <p:cNvSpPr>
            <a:spLocks noGrp="1"/>
          </p:cNvSpPr>
          <p:nvPr>
            <p:ph type="body" idx="1"/>
          </p:nvPr>
        </p:nvSpPr>
        <p:spPr/>
        <p:txBody>
          <a:bodyPr>
            <a:normAutofit/>
          </a:bodyPr>
          <a:lstStyle/>
          <a:p>
            <a:r>
              <a:rPr lang="en-US" sz="1200" b="0" i="0" u="none" strike="noStrike" kern="1200" baseline="0" dirty="0">
                <a:solidFill>
                  <a:schemeClr val="tx1"/>
                </a:solidFill>
                <a:latin typeface="+mn-lt"/>
                <a:ea typeface="ＭＳ Ｐゴシック" charset="0"/>
                <a:cs typeface="Tahoma" pitchFamily="34" charset="0"/>
              </a:rPr>
              <a:t>Take the next step. Start thinking about your goals and what your priorities are. Meet with a financial professional to help look at where you are today, craft a strategy and make recommendations for your specific situation.</a:t>
            </a:r>
          </a:p>
          <a:p>
            <a:endParaRPr lang="en-US" sz="1200" b="0" i="0" u="none" strike="noStrike" kern="1200" baseline="0" dirty="0">
              <a:solidFill>
                <a:schemeClr val="tx1"/>
              </a:solidFill>
              <a:latin typeface="+mn-lt"/>
              <a:ea typeface="ＭＳ Ｐゴシック" charset="0"/>
              <a:cs typeface="Tahoma" pitchFamily="34" charset="0"/>
            </a:endParaRPr>
          </a:p>
          <a:p>
            <a:endParaRPr lang="pt-BR" dirty="0"/>
          </a:p>
        </p:txBody>
      </p:sp>
      <p:sp>
        <p:nvSpPr>
          <p:cNvPr id="4" name="Slide Number Placeholder 3"/>
          <p:cNvSpPr>
            <a:spLocks noGrp="1"/>
          </p:cNvSpPr>
          <p:nvPr>
            <p:ph type="sldNum" sz="quarter" idx="10"/>
          </p:nvPr>
        </p:nvSpPr>
        <p:spPr/>
        <p:txBody>
          <a:bodyPr/>
          <a:lstStyle/>
          <a:p>
            <a:fld id="{CEC01D41-5D5C-4C0E-AE26-F69EA9825FEC}" type="slidenum">
              <a:rPr lang="en-US" smtClean="0"/>
              <a:t>30</a:t>
            </a:fld>
            <a:endParaRPr lang="en-US" dirty="0"/>
          </a:p>
        </p:txBody>
      </p:sp>
    </p:spTree>
    <p:extLst>
      <p:ext uri="{BB962C8B-B14F-4D97-AF65-F5344CB8AC3E}">
        <p14:creationId xmlns:p14="http://schemas.microsoft.com/office/powerpoint/2010/main" val="397050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dirty="0">
              <a:latin typeface="Tahoma" charset="0"/>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BD0377-9551-2E40-BF7F-73610AD69FE1}" type="slidenum">
              <a:rPr lang="en-US" sz="1200">
                <a:latin typeface="Tahoma" charset="0"/>
                <a:cs typeface="Tahoma" charset="0"/>
              </a:rPr>
              <a:pPr/>
              <a:t>3</a:t>
            </a:fld>
            <a:endParaRPr lang="en-US" sz="1200">
              <a:latin typeface="Tahoma" charset="0"/>
              <a:cs typeface="Tahom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solidFill>
                  <a:srgbClr val="002060"/>
                </a:solidFill>
                <a:latin typeface="Effra Pro" panose="020B0603020203020204" pitchFamily="34" charset="0"/>
              </a:rPr>
              <a:t>Again, thank you for your time </a:t>
            </a:r>
            <a:r>
              <a:rPr lang="en-US" sz="1200" b="1" spc="-70" dirty="0">
                <a:latin typeface="Calibri"/>
                <a:cs typeface="Calibri"/>
              </a:rPr>
              <a:t>to be here and participate in today’s session. </a:t>
            </a:r>
            <a:endParaRPr lang="en-US" sz="1200" b="1" dirty="0">
              <a:latin typeface="Calibri"/>
              <a:cs typeface="Calibri"/>
            </a:endParaRPr>
          </a:p>
          <a:p>
            <a:pPr>
              <a:lnSpc>
                <a:spcPct val="100000"/>
              </a:lnSpc>
              <a:spcBef>
                <a:spcPts val="32"/>
              </a:spcBef>
            </a:pPr>
            <a:endParaRPr lang="en-US" sz="1400" b="1" dirty="0">
              <a:latin typeface="Times New Roman"/>
              <a:cs typeface="Times New Roman"/>
            </a:endParaRPr>
          </a:p>
          <a:p>
            <a:pPr marL="12700" marR="263525">
              <a:lnSpc>
                <a:spcPct val="100000"/>
              </a:lnSpc>
            </a:pPr>
            <a:r>
              <a:rPr lang="en-US" b="1" spc="-5" dirty="0">
                <a:latin typeface="Calibri"/>
                <a:cs typeface="Calibri"/>
              </a:rPr>
              <a:t>We</a:t>
            </a:r>
            <a:r>
              <a:rPr lang="en-US" sz="1200" b="1" spc="-5" dirty="0">
                <a:latin typeface="Calibri"/>
                <a:cs typeface="Calibri"/>
              </a:rPr>
              <a:t> look </a:t>
            </a:r>
            <a:r>
              <a:rPr lang="en-US" sz="1200" b="1" spc="-35" dirty="0">
                <a:latin typeface="Calibri"/>
                <a:cs typeface="Calibri"/>
              </a:rPr>
              <a:t>f</a:t>
            </a:r>
            <a:r>
              <a:rPr lang="en-US" sz="1200" b="1" spc="-15" dirty="0">
                <a:latin typeface="Calibri"/>
                <a:cs typeface="Calibri"/>
              </a:rPr>
              <a:t>o</a:t>
            </a:r>
            <a:r>
              <a:rPr lang="en-US" sz="1200" b="1" spc="-5" dirty="0">
                <a:latin typeface="Calibri"/>
                <a:cs typeface="Calibri"/>
              </a:rPr>
              <a:t>r</a:t>
            </a:r>
            <a:r>
              <a:rPr lang="en-US" sz="1200" b="1" spc="-45" dirty="0">
                <a:latin typeface="Calibri"/>
                <a:cs typeface="Calibri"/>
              </a:rPr>
              <a:t>w</a:t>
            </a:r>
            <a:r>
              <a:rPr lang="en-US" sz="1200" b="1" spc="-10" dirty="0">
                <a:latin typeface="Calibri"/>
                <a:cs typeface="Calibri"/>
              </a:rPr>
              <a:t>a</a:t>
            </a:r>
            <a:r>
              <a:rPr lang="en-US" sz="1200" b="1" spc="-40" dirty="0">
                <a:latin typeface="Calibri"/>
                <a:cs typeface="Calibri"/>
              </a:rPr>
              <a:t>r</a:t>
            </a:r>
            <a:r>
              <a:rPr lang="en-US" sz="1200" b="1" dirty="0">
                <a:latin typeface="Calibri"/>
                <a:cs typeface="Calibri"/>
              </a:rPr>
              <a:t>d</a:t>
            </a:r>
            <a:r>
              <a:rPr lang="en-US" sz="1200" b="1" spc="-5" dirty="0">
                <a:latin typeface="Calibri"/>
                <a:cs typeface="Calibri"/>
              </a:rPr>
              <a:t> </a:t>
            </a:r>
            <a:r>
              <a:rPr lang="en-US" sz="1200" b="1" spc="-25" dirty="0">
                <a:latin typeface="Calibri"/>
                <a:cs typeface="Calibri"/>
              </a:rPr>
              <a:t>t</a:t>
            </a:r>
            <a:r>
              <a:rPr lang="en-US" sz="1200" b="1" dirty="0">
                <a:latin typeface="Calibri"/>
                <a:cs typeface="Calibri"/>
              </a:rPr>
              <a:t>o</a:t>
            </a:r>
            <a:r>
              <a:rPr lang="en-US" sz="1200" b="1" spc="10" dirty="0">
                <a:latin typeface="Calibri"/>
                <a:cs typeface="Calibri"/>
              </a:rPr>
              <a:t> </a:t>
            </a:r>
            <a:r>
              <a:rPr lang="en-US" sz="1200" b="1" spc="-15" dirty="0">
                <a:latin typeface="Calibri"/>
                <a:cs typeface="Calibri"/>
              </a:rPr>
              <a:t>s</a:t>
            </a:r>
            <a:r>
              <a:rPr lang="en-US" sz="1200" b="1" spc="-5" dirty="0">
                <a:latin typeface="Calibri"/>
                <a:cs typeface="Calibri"/>
              </a:rPr>
              <a:t>e</a:t>
            </a:r>
            <a:r>
              <a:rPr lang="en-US" sz="1200" b="1" dirty="0">
                <a:latin typeface="Calibri"/>
                <a:cs typeface="Calibri"/>
              </a:rPr>
              <a:t>eing </a:t>
            </a:r>
            <a:r>
              <a:rPr lang="en-US" sz="1200" b="1" spc="-35" dirty="0">
                <a:latin typeface="Calibri"/>
                <a:cs typeface="Calibri"/>
              </a:rPr>
              <a:t>y</a:t>
            </a:r>
            <a:r>
              <a:rPr lang="en-US" sz="1200" b="1" spc="-5" dirty="0">
                <a:latin typeface="Calibri"/>
                <a:cs typeface="Calibri"/>
              </a:rPr>
              <a:t>o</a:t>
            </a:r>
            <a:r>
              <a:rPr lang="en-US" sz="1200" b="1" dirty="0">
                <a:latin typeface="Calibri"/>
                <a:cs typeface="Calibri"/>
              </a:rPr>
              <a:t>u a</a:t>
            </a:r>
            <a:r>
              <a:rPr lang="en-US" sz="1200" b="1" spc="-45" dirty="0">
                <a:latin typeface="Calibri"/>
                <a:cs typeface="Calibri"/>
              </a:rPr>
              <a:t>g</a:t>
            </a:r>
            <a:r>
              <a:rPr lang="en-US" sz="1200" b="1" dirty="0">
                <a:latin typeface="Calibri"/>
                <a:cs typeface="Calibri"/>
              </a:rPr>
              <a:t>ain</a:t>
            </a:r>
            <a:r>
              <a:rPr lang="en-US" sz="1200" b="1" spc="-5" dirty="0">
                <a:latin typeface="Calibri"/>
                <a:cs typeface="Calibri"/>
              </a:rPr>
              <a:t>.</a:t>
            </a:r>
            <a:endParaRPr lang="en-US" sz="1200" b="1" dirty="0">
              <a:latin typeface="Calibri"/>
              <a:cs typeface="Calibri"/>
            </a:endParaRPr>
          </a:p>
          <a:p>
            <a:pPr>
              <a:lnSpc>
                <a:spcPct val="100000"/>
              </a:lnSpc>
              <a:spcBef>
                <a:spcPts val="35"/>
              </a:spcBef>
            </a:pPr>
            <a:endParaRPr lang="en-US" sz="1400" b="1" dirty="0">
              <a:latin typeface="Times New Roman"/>
              <a:cs typeface="Times New Roman"/>
            </a:endParaRPr>
          </a:p>
          <a:p>
            <a:pPr marL="12700">
              <a:lnSpc>
                <a:spcPct val="100000"/>
              </a:lnSpc>
            </a:pPr>
            <a:r>
              <a:rPr lang="en-US" sz="1200" b="1" spc="-20" dirty="0">
                <a:latin typeface="Calibri"/>
                <a:cs typeface="Calibri"/>
              </a:rPr>
              <a:t>Have a pleasant (day, evening). </a:t>
            </a:r>
            <a:endParaRPr lang="en-US" dirty="0">
              <a:solidFill>
                <a:srgbClr val="558ED5"/>
              </a:solidFill>
              <a:latin typeface="Tahoma" charset="0"/>
            </a:endParaRPr>
          </a:p>
        </p:txBody>
      </p:sp>
      <p:sp>
        <p:nvSpPr>
          <p:cNvPr id="778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DA0ED1-E765-3A43-8260-5C4DDF3AB8AC}" type="slidenum">
              <a:rPr lang="en-US" sz="1200">
                <a:latin typeface="Tahoma" charset="0"/>
                <a:cs typeface="Tahoma" charset="0"/>
              </a:rPr>
              <a:pPr/>
              <a:t>31</a:t>
            </a:fld>
            <a:endParaRPr lang="en-US" sz="1200">
              <a:latin typeface="Tahoma" charset="0"/>
              <a:cs typeface="Tahom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xfrm>
            <a:off x="685800" y="4416425"/>
            <a:ext cx="5486400" cy="43084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Today we are giving you the BIG PICTURE" of how to begin mapping out a financial blueprint for success</a:t>
            </a:r>
            <a:r>
              <a:rPr lang="en-US" sz="1100" b="0" dirty="0">
                <a:solidFill>
                  <a:srgbClr val="002060"/>
                </a:solidFill>
                <a:latin typeface="Effra Pro" panose="020B0603020203020204" pitchFamily="34" charset="0"/>
              </a:rPr>
              <a:t>--whether you chose to do it alone or with the help of a financial professional.</a:t>
            </a:r>
          </a:p>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Today’s presentation is called “Create a Blueprint for Financial Success” because if you think about it, building a strong financial future is very similar to building a house—you start from the ground up. </a:t>
            </a:r>
          </a:p>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First you have your plans or blueprint, then you lay a solid foundation. And you go from there.</a:t>
            </a:r>
          </a:p>
          <a:p>
            <a:pPr eaLnBrk="1" hangingPunct="1">
              <a:lnSpc>
                <a:spcPts val="1600"/>
              </a:lnSpc>
              <a:spcBef>
                <a:spcPts val="600"/>
              </a:spcBef>
              <a:spcAft>
                <a:spcPts val="600"/>
              </a:spcAft>
            </a:pPr>
            <a:endParaRPr lang="en-US" sz="1100" dirty="0">
              <a:solidFill>
                <a:srgbClr val="002060"/>
              </a:solidFill>
              <a:latin typeface="Effra Pro" panose="020B0603020203020204" pitchFamily="34" charset="0"/>
            </a:endParaRPr>
          </a:p>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For our purposes, we’ve segmented our financial house into a few core sections. We will get into specifics about each section in a few moments, but in general:</a:t>
            </a:r>
          </a:p>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We start with protection and making sure you are covered for the uncertainties in life.</a:t>
            </a:r>
          </a:p>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Then we talk about accumulation to help you prepare for the future—things like college funding and retirement planning.</a:t>
            </a:r>
          </a:p>
          <a:p>
            <a:pPr eaLnBrk="1" hangingPunct="1">
              <a:lnSpc>
                <a:spcPts val="1600"/>
              </a:lnSpc>
              <a:spcBef>
                <a:spcPts val="600"/>
              </a:spcBef>
              <a:spcAft>
                <a:spcPts val="600"/>
              </a:spcAft>
            </a:pPr>
            <a:r>
              <a:rPr lang="en-US" sz="1100" dirty="0">
                <a:solidFill>
                  <a:srgbClr val="002060"/>
                </a:solidFill>
                <a:latin typeface="Effra Pro" panose="020B0603020203020204" pitchFamily="34" charset="0"/>
              </a:rPr>
              <a:t>Lastly, we’ll cover strategies to preserve your wealth throughout your retirement years.</a:t>
            </a:r>
          </a:p>
          <a:p>
            <a:pPr eaLnBrk="1" hangingPunct="1">
              <a:lnSpc>
                <a:spcPts val="1600"/>
              </a:lnSpc>
              <a:spcBef>
                <a:spcPts val="600"/>
              </a:spcBef>
              <a:spcAft>
                <a:spcPts val="600"/>
              </a:spcAft>
            </a:pPr>
            <a:endParaRPr lang="en-US" sz="1100" dirty="0">
              <a:solidFill>
                <a:srgbClr val="002060"/>
              </a:solidFill>
              <a:latin typeface="Effra Pro" panose="020B0603020203020204" pitchFamily="34" charset="0"/>
            </a:endParaRPr>
          </a:p>
          <a:p>
            <a:pPr eaLnBrk="1" hangingPunct="1">
              <a:lnSpc>
                <a:spcPts val="1600"/>
              </a:lnSpc>
              <a:spcBef>
                <a:spcPts val="600"/>
              </a:spcBef>
              <a:spcAft>
                <a:spcPts val="600"/>
              </a:spcAft>
            </a:pPr>
            <a:endParaRPr lang="en-US" sz="1100" dirty="0">
              <a:solidFill>
                <a:srgbClr val="002060"/>
              </a:solidFill>
              <a:latin typeface="Effra Pro" panose="020B0603020203020204" pitchFamily="34" charset="0"/>
            </a:endParaRPr>
          </a:p>
          <a:p>
            <a:pPr eaLnBrk="1" hangingPunct="1">
              <a:lnSpc>
                <a:spcPct val="80000"/>
              </a:lnSpc>
              <a:spcBef>
                <a:spcPct val="0"/>
              </a:spcBef>
            </a:pPr>
            <a:endParaRPr lang="en-US" sz="1100" i="1" dirty="0">
              <a:solidFill>
                <a:srgbClr val="558ED5"/>
              </a:solidFill>
              <a:latin typeface="Tahoma" charset="0"/>
            </a:endParaRPr>
          </a:p>
          <a:p>
            <a:pPr eaLnBrk="1" hangingPunct="1">
              <a:lnSpc>
                <a:spcPct val="80000"/>
              </a:lnSpc>
              <a:spcBef>
                <a:spcPct val="0"/>
              </a:spcBef>
            </a:pPr>
            <a:endParaRPr lang="en-US" sz="1100" i="1" dirty="0">
              <a:solidFill>
                <a:srgbClr val="558ED5"/>
              </a:solidFill>
              <a:latin typeface="Tahoma" charset="0"/>
            </a:endParaRPr>
          </a:p>
          <a:p>
            <a:pPr eaLnBrk="1" hangingPunct="1">
              <a:lnSpc>
                <a:spcPct val="80000"/>
              </a:lnSpc>
              <a:spcBef>
                <a:spcPct val="0"/>
              </a:spcBef>
            </a:pPr>
            <a:endParaRPr lang="en-US" sz="1100" i="1" dirty="0">
              <a:solidFill>
                <a:srgbClr val="558ED5"/>
              </a:solidFill>
              <a:latin typeface="Tahoma"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C34215B-2326-7046-B59A-1423D1600CBE}" type="slidenum">
              <a:rPr lang="en-US" sz="1200">
                <a:latin typeface="Tahoma" charset="0"/>
                <a:cs typeface="Tahoma" charset="0"/>
              </a:rPr>
              <a:pPr/>
              <a:t>4</a:t>
            </a:fld>
            <a:endParaRPr lang="en-US" sz="1200">
              <a:latin typeface="Tahoma" charset="0"/>
              <a:cs typeface="Tahom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Aft>
                <a:spcPts val="600"/>
              </a:spcAft>
            </a:pPr>
            <a:r>
              <a:rPr lang="en-US" sz="1200" dirty="0">
                <a:solidFill>
                  <a:srgbClr val="002060"/>
                </a:solidFill>
                <a:latin typeface="Effra Pro" panose="020B0603020203020204" pitchFamily="34" charset="0"/>
              </a:rPr>
              <a:t>Before we dive into the elements of the financial house, it’s important to understand how you allocate your money today – your cash flow</a:t>
            </a:r>
            <a:r>
              <a:rPr lang="en-US" sz="1200" b="1" dirty="0">
                <a:solidFill>
                  <a:srgbClr val="002060"/>
                </a:solidFill>
                <a:latin typeface="Effra Pro" panose="020B0603020203020204" pitchFamily="34" charset="0"/>
              </a:rPr>
              <a:t>. </a:t>
            </a:r>
            <a:r>
              <a:rPr lang="en-US" sz="1200" dirty="0">
                <a:solidFill>
                  <a:srgbClr val="002060"/>
                </a:solidFill>
                <a:latin typeface="Effra Pro" panose="020B0603020203020204" pitchFamily="34" charset="0"/>
              </a:rPr>
              <a:t>To determine your cash flow, you must first determine your household income. Start by calculating your household income-which is the sum of your take-home pay</a:t>
            </a:r>
            <a:r>
              <a:rPr lang="en-US" sz="1200" b="1" dirty="0">
                <a:solidFill>
                  <a:srgbClr val="002060"/>
                </a:solidFill>
                <a:latin typeface="Effra Pro" panose="020B0603020203020204" pitchFamily="34" charset="0"/>
              </a:rPr>
              <a:t>, </a:t>
            </a:r>
            <a:r>
              <a:rPr lang="en-US" sz="1200" b="0" dirty="0">
                <a:solidFill>
                  <a:srgbClr val="002060"/>
                </a:solidFill>
                <a:latin typeface="Effra Pro" panose="020B0603020203020204" pitchFamily="34" charset="0"/>
              </a:rPr>
              <a:t>which is the amount of money you receive </a:t>
            </a:r>
            <a:r>
              <a:rPr lang="en-US" sz="1200" dirty="0">
                <a:solidFill>
                  <a:srgbClr val="002060"/>
                </a:solidFill>
                <a:latin typeface="Effra Pro" panose="020B0603020203020204" pitchFamily="34" charset="0"/>
              </a:rPr>
              <a:t>after taxes, retirement contributions, benefits, etc., your spouse’s take-home pay, or any other recurring sources of income you may</a:t>
            </a:r>
            <a:r>
              <a:rPr lang="en-US" sz="1200" strike="noStrike" dirty="0">
                <a:solidFill>
                  <a:srgbClr val="002060"/>
                </a:solidFill>
                <a:latin typeface="Effra Pro" panose="020B0603020203020204" pitchFamily="34" charset="0"/>
              </a:rPr>
              <a:t> </a:t>
            </a:r>
            <a:r>
              <a:rPr lang="en-US" sz="1200" b="0" strike="noStrike" dirty="0">
                <a:solidFill>
                  <a:srgbClr val="002060"/>
                </a:solidFill>
                <a:latin typeface="Effra Pro" panose="020B0603020203020204" pitchFamily="34" charset="0"/>
              </a:rPr>
              <a:t>receive</a:t>
            </a:r>
            <a:r>
              <a:rPr lang="en-US" sz="1200" b="0" dirty="0">
                <a:solidFill>
                  <a:srgbClr val="002060"/>
                </a:solidFill>
                <a:latin typeface="Effra Pro" panose="020B0603020203020204" pitchFamily="34" charset="0"/>
              </a:rPr>
              <a:t>.</a:t>
            </a:r>
          </a:p>
          <a:p>
            <a:pPr eaLnBrk="1" hangingPunct="1">
              <a:spcBef>
                <a:spcPts val="1200"/>
              </a:spcBef>
              <a:spcAft>
                <a:spcPts val="600"/>
              </a:spcAft>
            </a:pPr>
            <a:r>
              <a:rPr lang="en-US" sz="1200" dirty="0">
                <a:solidFill>
                  <a:srgbClr val="002060"/>
                </a:solidFill>
                <a:latin typeface="Effra Pro" panose="020B0603020203020204" pitchFamily="34" charset="0"/>
              </a:rPr>
              <a:t>Next, look at all your expenses (e.g., housing, food, etc.). Include anything you spend money on regularly and subtract that number from your household income figure. What you </a:t>
            </a:r>
            <a:r>
              <a:rPr lang="en-US" sz="1200" dirty="0">
                <a:solidFill>
                  <a:srgbClr val="FF0000"/>
                </a:solidFill>
                <a:latin typeface="Effra Pro" panose="020B0603020203020204" pitchFamily="34" charset="0"/>
              </a:rPr>
              <a:t>have</a:t>
            </a:r>
            <a:r>
              <a:rPr lang="en-US" sz="1200" dirty="0">
                <a:solidFill>
                  <a:srgbClr val="002060"/>
                </a:solidFill>
                <a:latin typeface="Effra Pro" panose="020B0603020203020204" pitchFamily="34" charset="0"/>
              </a:rPr>
              <a:t> left is your net cash flow.</a:t>
            </a:r>
          </a:p>
          <a:p>
            <a:pPr eaLnBrk="1" hangingPunct="1">
              <a:spcBef>
                <a:spcPts val="1200"/>
              </a:spcBef>
              <a:spcAft>
                <a:spcPts val="600"/>
              </a:spcAft>
            </a:pPr>
            <a:r>
              <a:rPr lang="en-US" sz="1200" dirty="0">
                <a:solidFill>
                  <a:srgbClr val="002060"/>
                </a:solidFill>
                <a:latin typeface="Effra Pro" panose="020B0603020203020204" pitchFamily="34" charset="0"/>
              </a:rPr>
              <a:t>Once you know your cash flow, </a:t>
            </a:r>
            <a:r>
              <a:rPr lang="en-US" sz="1200" b="0" dirty="0">
                <a:solidFill>
                  <a:srgbClr val="002060"/>
                </a:solidFill>
                <a:latin typeface="Effra Pro" panose="020B0603020203020204" pitchFamily="34" charset="0"/>
              </a:rPr>
              <a:t>you can begin to figure out how much money you have available to save and spend. Some questions you want to ask yourself are: </a:t>
            </a:r>
            <a:r>
              <a:rPr lang="en-US" sz="1200" dirty="0">
                <a:solidFill>
                  <a:srgbClr val="002060"/>
                </a:solidFill>
                <a:latin typeface="Effra Pro" panose="020B0603020203020204" pitchFamily="34" charset="0"/>
              </a:rPr>
              <a:t>What are my savings goals? What are my necessary expenses? What is a realistic spending target?</a:t>
            </a:r>
          </a:p>
          <a:p>
            <a:pPr eaLnBrk="1" hangingPunct="1">
              <a:spcAft>
                <a:spcPts val="600"/>
              </a:spcAft>
            </a:pPr>
            <a:endParaRPr lang="en-US" sz="1200" b="1" dirty="0">
              <a:solidFill>
                <a:srgbClr val="002060"/>
              </a:solidFill>
              <a:latin typeface="Effra Pro" panose="020B0603020203020204" pitchFamily="34" charset="0"/>
            </a:endParaRPr>
          </a:p>
          <a:p>
            <a:pPr eaLnBrk="1" hangingPunct="1">
              <a:spcAft>
                <a:spcPts val="600"/>
              </a:spcAft>
            </a:pPr>
            <a:r>
              <a:rPr lang="en-US" sz="1200" b="1" dirty="0">
                <a:solidFill>
                  <a:srgbClr val="002060"/>
                </a:solidFill>
                <a:latin typeface="Effra Pro" panose="020B0603020203020204" pitchFamily="34" charset="0"/>
              </a:rPr>
              <a:t>Yes or No Polling question: </a:t>
            </a:r>
            <a:r>
              <a:rPr lang="en-US" sz="1200" dirty="0">
                <a:solidFill>
                  <a:srgbClr val="002060"/>
                </a:solidFill>
                <a:latin typeface="Effra Pro" panose="020B0603020203020204" pitchFamily="34" charset="0"/>
              </a:rPr>
              <a:t>How many of you have a household budget that you actively manage today? </a:t>
            </a:r>
          </a:p>
          <a:p>
            <a:pPr eaLnBrk="1" hangingPunct="1">
              <a:spcBef>
                <a:spcPct val="0"/>
              </a:spcBef>
            </a:pPr>
            <a:endParaRPr lang="en-US" dirty="0">
              <a:solidFill>
                <a:srgbClr val="558ED5"/>
              </a:solidFill>
              <a:latin typeface="Tahoma"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2CE582-8DF2-664D-9078-7741328DB56D}" type="slidenum">
              <a:rPr lang="en-US" sz="1200">
                <a:latin typeface="Tahoma" charset="0"/>
                <a:cs typeface="Tahoma" charset="0"/>
              </a:rPr>
              <a:pPr/>
              <a:t>5</a:t>
            </a:fld>
            <a:endParaRPr lang="en-US" sz="1200">
              <a:latin typeface="Tahoma" charset="0"/>
              <a:cs typeface="Tahoma"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lnSpc>
                <a:spcPts val="1800"/>
              </a:lnSpc>
              <a:spcAft>
                <a:spcPts val="600"/>
              </a:spcAft>
            </a:pPr>
            <a:r>
              <a:rPr lang="en-US" sz="1200" b="0" dirty="0">
                <a:solidFill>
                  <a:srgbClr val="002060"/>
                </a:solidFill>
                <a:latin typeface="Effra Pro" panose="020B0603020203020204" pitchFamily="34" charset="0"/>
              </a:rPr>
              <a:t>When it comes to the way people think about saving, there are two types of people —there are those who spend first and save last, and those who save first and spend last.</a:t>
            </a:r>
          </a:p>
          <a:p>
            <a:pPr eaLnBrk="1" hangingPunct="1">
              <a:lnSpc>
                <a:spcPts val="1800"/>
              </a:lnSpc>
              <a:spcAft>
                <a:spcPts val="600"/>
              </a:spcAft>
            </a:pPr>
            <a:endParaRPr lang="en-US" sz="1200" b="0" dirty="0">
              <a:solidFill>
                <a:srgbClr val="002060"/>
              </a:solidFill>
              <a:latin typeface="Effra Pro" panose="020B0603020203020204" pitchFamily="34" charset="0"/>
            </a:endParaRPr>
          </a:p>
          <a:p>
            <a:pPr eaLnBrk="1" hangingPunct="1">
              <a:lnSpc>
                <a:spcPts val="1800"/>
              </a:lnSpc>
              <a:spcAft>
                <a:spcPts val="600"/>
              </a:spcAft>
            </a:pPr>
            <a:r>
              <a:rPr lang="en-US" sz="1200" b="0" dirty="0">
                <a:solidFill>
                  <a:srgbClr val="002060"/>
                </a:solidFill>
                <a:latin typeface="Effra Pro" panose="020B0603020203020204" pitchFamily="34" charset="0"/>
              </a:rPr>
              <a:t>Up to this point which type of person have you been? One of our objectives in today’s session is to help you discover the benefits of adopting the financial habit of saving first and spending last because it will help you build a stronger financial house for you and your family. </a:t>
            </a:r>
          </a:p>
          <a:p>
            <a:pPr eaLnBrk="1" hangingPunct="1">
              <a:lnSpc>
                <a:spcPts val="1800"/>
              </a:lnSpc>
              <a:spcAft>
                <a:spcPts val="600"/>
              </a:spcAft>
            </a:pPr>
            <a:r>
              <a:rPr lang="en-US" sz="1200" dirty="0">
                <a:solidFill>
                  <a:srgbClr val="002060"/>
                </a:solidFill>
                <a:latin typeface="Effra Pro" panose="020B0603020203020204" pitchFamily="34" charset="0"/>
              </a:rPr>
              <a:t> </a:t>
            </a:r>
          </a:p>
          <a:p>
            <a:pPr eaLnBrk="1" hangingPunct="1">
              <a:spcBef>
                <a:spcPct val="0"/>
              </a:spcBef>
            </a:pPr>
            <a:endParaRPr lang="en-US" dirty="0">
              <a:solidFill>
                <a:srgbClr val="558ED5"/>
              </a:solidFill>
              <a:latin typeface="Tahoma" charset="0"/>
            </a:endParaRP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A5D725-E4B3-4E4C-90B0-0439B93F5089}" type="slidenum">
              <a:rPr lang="en-US" sz="1200">
                <a:latin typeface="Tahoma" charset="0"/>
                <a:cs typeface="Tahoma" charset="0"/>
              </a:rPr>
              <a:pPr/>
              <a:t>6</a:t>
            </a:fld>
            <a:endParaRPr lang="en-US" sz="1200">
              <a:latin typeface="Tahoma" charset="0"/>
              <a:cs typeface="Tahom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ts val="1600"/>
              </a:lnSpc>
              <a:spcAft>
                <a:spcPts val="600"/>
              </a:spcAft>
            </a:pPr>
            <a:r>
              <a:rPr lang="en-US" sz="1400" b="0" dirty="0">
                <a:solidFill>
                  <a:schemeClr val="accent1">
                    <a:lumMod val="50000"/>
                  </a:schemeClr>
                </a:solidFill>
                <a:latin typeface="Effra Pro" panose="020B0603020203020204" pitchFamily="34" charset="0"/>
              </a:rPr>
              <a:t>Which, as you see, brings us to the </a:t>
            </a:r>
            <a:r>
              <a:rPr lang="en-US" sz="1400" b="0" strike="noStrike" dirty="0">
                <a:solidFill>
                  <a:schemeClr val="accent1">
                    <a:lumMod val="50000"/>
                  </a:schemeClr>
                </a:solidFill>
                <a:latin typeface="Effra Pro" panose="020B0603020203020204" pitchFamily="34" charset="0"/>
              </a:rPr>
              <a:t>foundation </a:t>
            </a:r>
            <a:r>
              <a:rPr lang="en-US" sz="1400" b="0" dirty="0">
                <a:solidFill>
                  <a:schemeClr val="accent1">
                    <a:lumMod val="50000"/>
                  </a:schemeClr>
                </a:solidFill>
                <a:latin typeface="Effra Pro" panose="020B0603020203020204" pitchFamily="34" charset="0"/>
              </a:rPr>
              <a:t>of our financial house. That foundation is about financial protection</a:t>
            </a:r>
          </a:p>
          <a:p>
            <a:pPr eaLnBrk="1" hangingPunct="1">
              <a:lnSpc>
                <a:spcPts val="1600"/>
              </a:lnSpc>
              <a:spcAft>
                <a:spcPts val="600"/>
              </a:spcAft>
            </a:pPr>
            <a:endParaRPr lang="en-US" sz="1400" b="0" dirty="0">
              <a:solidFill>
                <a:schemeClr val="accent1">
                  <a:lumMod val="50000"/>
                </a:schemeClr>
              </a:solidFill>
              <a:latin typeface="Effra Pro" panose="020B0603020203020204" pitchFamily="34" charset="0"/>
            </a:endParaRPr>
          </a:p>
          <a:p>
            <a:pPr eaLnBrk="1" hangingPunct="1">
              <a:lnSpc>
                <a:spcPts val="1600"/>
              </a:lnSpc>
              <a:spcAft>
                <a:spcPts val="600"/>
              </a:spcAft>
            </a:pPr>
            <a:r>
              <a:rPr lang="en-US" sz="1400" b="0" strike="noStrike" dirty="0">
                <a:solidFill>
                  <a:schemeClr val="accent1">
                    <a:lumMod val="50000"/>
                  </a:schemeClr>
                </a:solidFill>
                <a:latin typeface="Effra Pro" panose="020B0603020203020204" pitchFamily="34" charset="0"/>
              </a:rPr>
              <a:t>Financial stability </a:t>
            </a:r>
            <a:r>
              <a:rPr lang="en-US" sz="1400" b="0" dirty="0">
                <a:solidFill>
                  <a:schemeClr val="accent1">
                    <a:lumMod val="50000"/>
                  </a:schemeClr>
                </a:solidFill>
                <a:latin typeface="Effra Pro" panose="020B0603020203020204" pitchFamily="34" charset="0"/>
              </a:rPr>
              <a:t>starts by making sure your lifestyle and family are protected.</a:t>
            </a:r>
            <a:endParaRPr lang="en-US" sz="1400" b="0" strike="sngStrike" dirty="0">
              <a:solidFill>
                <a:schemeClr val="accent1">
                  <a:lumMod val="50000"/>
                </a:schemeClr>
              </a:solidFill>
              <a:latin typeface="Effra Pro" panose="020B0603020203020204" pitchFamily="34" charset="0"/>
            </a:endParaRPr>
          </a:p>
          <a:p>
            <a:pPr eaLnBrk="1" hangingPunct="1">
              <a:spcBef>
                <a:spcPct val="0"/>
              </a:spcBef>
            </a:pPr>
            <a:endParaRPr lang="en-US" sz="1300" i="1" dirty="0">
              <a:solidFill>
                <a:srgbClr val="558ED5"/>
              </a:solidFill>
              <a:latin typeface="Tahoma"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FDAE08-36FD-ED46-BFF1-1D9CEF37514A}" type="slidenum">
              <a:rPr lang="en-US" sz="1200">
                <a:latin typeface="Tahoma" charset="0"/>
                <a:cs typeface="Tahoma" charset="0"/>
              </a:rPr>
              <a:pPr/>
              <a:t>7</a:t>
            </a:fld>
            <a:endParaRPr lang="en-US" sz="1200">
              <a:latin typeface="Tahoma" charset="0"/>
              <a:cs typeface="Tahom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2700" marR="5080">
              <a:lnSpc>
                <a:spcPct val="100000"/>
              </a:lnSpc>
            </a:pPr>
            <a:r>
              <a:rPr lang="en-US" sz="1400" spc="-30" dirty="0">
                <a:latin typeface="Calibri"/>
                <a:cs typeface="Calibri"/>
              </a:rPr>
              <a:t>E</a:t>
            </a:r>
            <a:r>
              <a:rPr lang="en-US" sz="1400" dirty="0">
                <a:latin typeface="Calibri"/>
                <a:cs typeface="Calibri"/>
              </a:rPr>
              <a:t>ach</a:t>
            </a:r>
            <a:r>
              <a:rPr lang="en-US" sz="1400" spc="-5" dirty="0">
                <a:latin typeface="Calibri"/>
                <a:cs typeface="Calibri"/>
              </a:rPr>
              <a:t> o</a:t>
            </a:r>
            <a:r>
              <a:rPr lang="en-US" sz="1400" dirty="0">
                <a:latin typeface="Calibri"/>
                <a:cs typeface="Calibri"/>
              </a:rPr>
              <a:t>f</a:t>
            </a:r>
            <a:r>
              <a:rPr lang="en-US" sz="1400" spc="10" dirty="0">
                <a:latin typeface="Calibri"/>
                <a:cs typeface="Calibri"/>
              </a:rPr>
              <a:t> </a:t>
            </a:r>
            <a:r>
              <a:rPr lang="en-US" sz="1400" dirty="0">
                <a:latin typeface="Calibri"/>
                <a:cs typeface="Calibri"/>
              </a:rPr>
              <a:t>the</a:t>
            </a:r>
            <a:r>
              <a:rPr lang="en-US" sz="1400" spc="5" dirty="0">
                <a:latin typeface="Calibri"/>
                <a:cs typeface="Calibri"/>
              </a:rPr>
              <a:t>s</a:t>
            </a:r>
            <a:r>
              <a:rPr lang="en-US" sz="1400" spc="-10" dirty="0">
                <a:latin typeface="Calibri"/>
                <a:cs typeface="Calibri"/>
              </a:rPr>
              <a:t>e</a:t>
            </a:r>
            <a:r>
              <a:rPr lang="en-US" sz="1400" dirty="0">
                <a:latin typeface="Calibri"/>
                <a:cs typeface="Calibri"/>
              </a:rPr>
              <a:t> </a:t>
            </a:r>
            <a:r>
              <a:rPr lang="en-US" sz="1400" spc="-30" dirty="0">
                <a:latin typeface="Calibri"/>
                <a:cs typeface="Calibri"/>
              </a:rPr>
              <a:t>f</a:t>
            </a:r>
            <a:r>
              <a:rPr lang="en-US" sz="1400" spc="-5" dirty="0">
                <a:latin typeface="Calibri"/>
                <a:cs typeface="Calibri"/>
              </a:rPr>
              <a:t>oun</a:t>
            </a:r>
            <a:r>
              <a:rPr lang="en-US" sz="1400" spc="5" dirty="0">
                <a:latin typeface="Calibri"/>
                <a:cs typeface="Calibri"/>
              </a:rPr>
              <a:t>d</a:t>
            </a:r>
            <a:r>
              <a:rPr lang="en-US" sz="1400" spc="-15" dirty="0">
                <a:latin typeface="Calibri"/>
                <a:cs typeface="Calibri"/>
              </a:rPr>
              <a:t>a</a:t>
            </a:r>
            <a:r>
              <a:rPr lang="en-US" sz="1400" dirty="0">
                <a:latin typeface="Calibri"/>
                <a:cs typeface="Calibri"/>
              </a:rPr>
              <a:t>t</a:t>
            </a:r>
            <a:r>
              <a:rPr lang="en-US" sz="1400" spc="-10" dirty="0">
                <a:latin typeface="Calibri"/>
                <a:cs typeface="Calibri"/>
              </a:rPr>
              <a:t>i</a:t>
            </a:r>
            <a:r>
              <a:rPr lang="en-US" sz="1400" spc="-5" dirty="0">
                <a:latin typeface="Calibri"/>
                <a:cs typeface="Calibri"/>
              </a:rPr>
              <a:t>o</a:t>
            </a:r>
            <a:r>
              <a:rPr lang="en-US" sz="1400" dirty="0">
                <a:latin typeface="Calibri"/>
                <a:cs typeface="Calibri"/>
              </a:rPr>
              <a:t>n</a:t>
            </a:r>
            <a:r>
              <a:rPr lang="en-US" sz="1400" spc="10" dirty="0">
                <a:latin typeface="Calibri"/>
                <a:cs typeface="Calibri"/>
              </a:rPr>
              <a:t> </a:t>
            </a:r>
            <a:r>
              <a:rPr lang="en-US" sz="1400" spc="-5" dirty="0">
                <a:latin typeface="Calibri"/>
                <a:cs typeface="Calibri"/>
              </a:rPr>
              <a:t>blo</a:t>
            </a:r>
            <a:r>
              <a:rPr lang="en-US" sz="1400" spc="-10" dirty="0">
                <a:latin typeface="Calibri"/>
                <a:cs typeface="Calibri"/>
              </a:rPr>
              <a:t>c</a:t>
            </a:r>
            <a:r>
              <a:rPr lang="en-US" sz="1400" spc="-25" dirty="0">
                <a:latin typeface="Calibri"/>
                <a:cs typeface="Calibri"/>
              </a:rPr>
              <a:t>k</a:t>
            </a:r>
            <a:r>
              <a:rPr lang="en-US" sz="1400" dirty="0">
                <a:latin typeface="Calibri"/>
                <a:cs typeface="Calibri"/>
              </a:rPr>
              <a:t>s </a:t>
            </a:r>
            <a:r>
              <a:rPr lang="en-US" sz="1400" spc="-5" dirty="0">
                <a:latin typeface="Calibri"/>
                <a:cs typeface="Calibri"/>
              </a:rPr>
              <a:t>i</a:t>
            </a:r>
            <a:r>
              <a:rPr lang="en-US" sz="1400" dirty="0">
                <a:latin typeface="Calibri"/>
                <a:cs typeface="Calibri"/>
              </a:rPr>
              <a:t>s </a:t>
            </a:r>
            <a:r>
              <a:rPr lang="en-US" sz="1400" spc="-10" dirty="0">
                <a:latin typeface="Calibri"/>
                <a:cs typeface="Calibri"/>
              </a:rPr>
              <a:t>i</a:t>
            </a:r>
            <a:r>
              <a:rPr lang="en-US" sz="1400" dirty="0">
                <a:latin typeface="Calibri"/>
                <a:cs typeface="Calibri"/>
              </a:rPr>
              <a:t>mpor</a:t>
            </a:r>
            <a:r>
              <a:rPr lang="en-US" sz="1400" spc="-30" dirty="0">
                <a:latin typeface="Calibri"/>
                <a:cs typeface="Calibri"/>
              </a:rPr>
              <a:t>t</a:t>
            </a:r>
            <a:r>
              <a:rPr lang="en-US" sz="1400" dirty="0">
                <a:latin typeface="Calibri"/>
                <a:cs typeface="Calibri"/>
              </a:rPr>
              <a:t>a</a:t>
            </a:r>
            <a:r>
              <a:rPr lang="en-US" sz="1400" spc="-10" dirty="0">
                <a:latin typeface="Calibri"/>
                <a:cs typeface="Calibri"/>
              </a:rPr>
              <a:t>n</a:t>
            </a:r>
            <a:r>
              <a:rPr lang="en-US" sz="1400" dirty="0">
                <a:latin typeface="Calibri"/>
                <a:cs typeface="Calibri"/>
              </a:rPr>
              <a:t>t…but not</a:t>
            </a:r>
            <a:r>
              <a:rPr lang="en-US" sz="1400" spc="10" dirty="0">
                <a:latin typeface="Calibri"/>
                <a:cs typeface="Calibri"/>
              </a:rPr>
              <a:t> </a:t>
            </a:r>
            <a:r>
              <a:rPr lang="en-US" sz="1400" dirty="0">
                <a:latin typeface="Calibri"/>
                <a:cs typeface="Calibri"/>
              </a:rPr>
              <a:t>u</a:t>
            </a:r>
            <a:r>
              <a:rPr lang="en-US" sz="1400" spc="-30" dirty="0">
                <a:latin typeface="Calibri"/>
                <a:cs typeface="Calibri"/>
              </a:rPr>
              <a:t>r</a:t>
            </a:r>
            <a:r>
              <a:rPr lang="en-US" sz="1400" spc="-10" dirty="0">
                <a:latin typeface="Calibri"/>
                <a:cs typeface="Calibri"/>
              </a:rPr>
              <a:t>g</a:t>
            </a:r>
            <a:r>
              <a:rPr lang="en-US" sz="1400" dirty="0">
                <a:latin typeface="Calibri"/>
                <a:cs typeface="Calibri"/>
              </a:rPr>
              <a:t>e</a:t>
            </a:r>
            <a:r>
              <a:rPr lang="en-US" sz="1400" spc="-10" dirty="0">
                <a:latin typeface="Calibri"/>
                <a:cs typeface="Calibri"/>
              </a:rPr>
              <a:t>n</a:t>
            </a:r>
            <a:r>
              <a:rPr lang="en-US" sz="1400" dirty="0">
                <a:latin typeface="Calibri"/>
                <a:cs typeface="Calibri"/>
              </a:rPr>
              <a:t>t,</a:t>
            </a:r>
            <a:r>
              <a:rPr lang="en-US" sz="1400" spc="-10" dirty="0">
                <a:latin typeface="Calibri"/>
                <a:cs typeface="Calibri"/>
              </a:rPr>
              <a:t> </a:t>
            </a:r>
            <a:r>
              <a:rPr lang="en-US" sz="1400" dirty="0">
                <a:latin typeface="Calibri"/>
                <a:cs typeface="Calibri"/>
              </a:rPr>
              <a:t>so th</a:t>
            </a:r>
            <a:r>
              <a:rPr lang="en-US" sz="1400" spc="-10" dirty="0">
                <a:latin typeface="Calibri"/>
                <a:cs typeface="Calibri"/>
              </a:rPr>
              <a:t>e</a:t>
            </a:r>
            <a:r>
              <a:rPr lang="en-US" sz="1400" dirty="0">
                <a:latin typeface="Calibri"/>
                <a:cs typeface="Calibri"/>
              </a:rPr>
              <a:t>y of</a:t>
            </a:r>
            <a:r>
              <a:rPr lang="en-US" sz="1400" spc="-30" dirty="0">
                <a:latin typeface="Calibri"/>
                <a:cs typeface="Calibri"/>
              </a:rPr>
              <a:t>t</a:t>
            </a:r>
            <a:r>
              <a:rPr lang="en-US" sz="1400" dirty="0">
                <a:latin typeface="Calibri"/>
                <a:cs typeface="Calibri"/>
              </a:rPr>
              <a:t>en</a:t>
            </a:r>
            <a:r>
              <a:rPr lang="en-US" sz="1400" spc="15" dirty="0">
                <a:latin typeface="Calibri"/>
                <a:cs typeface="Calibri"/>
              </a:rPr>
              <a:t> </a:t>
            </a:r>
            <a:r>
              <a:rPr lang="en-US" sz="1400" spc="-10" dirty="0">
                <a:latin typeface="Calibri"/>
                <a:cs typeface="Calibri"/>
              </a:rPr>
              <a:t>ge</a:t>
            </a:r>
            <a:r>
              <a:rPr lang="en-US" sz="1400" dirty="0">
                <a:latin typeface="Calibri"/>
                <a:cs typeface="Calibri"/>
              </a:rPr>
              <a:t>t </a:t>
            </a:r>
            <a:r>
              <a:rPr lang="en-US" sz="1400" spc="-10" dirty="0">
                <a:latin typeface="Calibri"/>
                <a:cs typeface="Calibri"/>
              </a:rPr>
              <a:t>le</a:t>
            </a:r>
            <a:r>
              <a:rPr lang="en-US" sz="1400" dirty="0">
                <a:latin typeface="Calibri"/>
                <a:cs typeface="Calibri"/>
              </a:rPr>
              <a:t>ft </a:t>
            </a:r>
            <a:r>
              <a:rPr lang="en-US" sz="1400" spc="-15" dirty="0">
                <a:latin typeface="Calibri"/>
                <a:cs typeface="Calibri"/>
              </a:rPr>
              <a:t>t</a:t>
            </a:r>
            <a:r>
              <a:rPr lang="en-US" sz="1400" dirty="0">
                <a:latin typeface="Calibri"/>
                <a:cs typeface="Calibri"/>
              </a:rPr>
              <a:t>o d</a:t>
            </a:r>
            <a:r>
              <a:rPr lang="en-US" sz="1400" spc="5" dirty="0">
                <a:latin typeface="Calibri"/>
                <a:cs typeface="Calibri"/>
              </a:rPr>
              <a:t>e</a:t>
            </a:r>
            <a:r>
              <a:rPr lang="en-US" sz="1400" dirty="0">
                <a:latin typeface="Calibri"/>
                <a:cs typeface="Calibri"/>
              </a:rPr>
              <a:t>al</a:t>
            </a:r>
            <a:r>
              <a:rPr lang="en-US" sz="1400" spc="5" dirty="0">
                <a:latin typeface="Calibri"/>
                <a:cs typeface="Calibri"/>
              </a:rPr>
              <a:t> </a:t>
            </a:r>
            <a:r>
              <a:rPr lang="en-US" sz="1400" dirty="0">
                <a:latin typeface="Calibri"/>
                <a:cs typeface="Calibri"/>
              </a:rPr>
              <a:t>w</a:t>
            </a:r>
            <a:r>
              <a:rPr lang="en-US" sz="1400" spc="-10" dirty="0">
                <a:latin typeface="Calibri"/>
                <a:cs typeface="Calibri"/>
              </a:rPr>
              <a:t>i</a:t>
            </a:r>
            <a:r>
              <a:rPr lang="en-US" sz="1400" dirty="0">
                <a:latin typeface="Calibri"/>
                <a:cs typeface="Calibri"/>
              </a:rPr>
              <a:t>th</a:t>
            </a:r>
            <a:r>
              <a:rPr lang="en-US" sz="1400" spc="10" dirty="0">
                <a:latin typeface="Calibri"/>
                <a:cs typeface="Calibri"/>
              </a:rPr>
              <a:t> </a:t>
            </a:r>
            <a:r>
              <a:rPr lang="en-US" sz="1400" spc="-35" dirty="0">
                <a:latin typeface="Calibri"/>
                <a:cs typeface="Calibri"/>
              </a:rPr>
              <a:t>“</a:t>
            </a:r>
            <a:r>
              <a:rPr lang="en-US" sz="1400" dirty="0">
                <a:latin typeface="Calibri"/>
                <a:cs typeface="Calibri"/>
              </a:rPr>
              <a:t>some d</a:t>
            </a:r>
            <a:r>
              <a:rPr lang="en-US" sz="1400" spc="-35" dirty="0">
                <a:latin typeface="Calibri"/>
                <a:cs typeface="Calibri"/>
              </a:rPr>
              <a:t>a</a:t>
            </a:r>
            <a:r>
              <a:rPr lang="en-US" sz="1400" spc="-120" dirty="0">
                <a:latin typeface="Calibri"/>
                <a:cs typeface="Calibri"/>
              </a:rPr>
              <a:t>y</a:t>
            </a:r>
            <a:r>
              <a:rPr lang="en-US" sz="1400" spc="-130" dirty="0">
                <a:latin typeface="Calibri"/>
                <a:cs typeface="Calibri"/>
              </a:rPr>
              <a:t>.</a:t>
            </a:r>
            <a:r>
              <a:rPr lang="en-US" sz="1400" dirty="0">
                <a:latin typeface="Calibri"/>
                <a:cs typeface="Calibri"/>
              </a:rPr>
              <a:t>”</a:t>
            </a:r>
            <a:r>
              <a:rPr lang="en-US" sz="1400" spc="-10" dirty="0">
                <a:latin typeface="Calibri"/>
                <a:cs typeface="Calibri"/>
              </a:rPr>
              <a:t> </a:t>
            </a:r>
            <a:r>
              <a:rPr lang="en-US" sz="1400" dirty="0">
                <a:latin typeface="Calibri"/>
                <a:cs typeface="Calibri"/>
              </a:rPr>
              <a:t>B</a:t>
            </a:r>
            <a:r>
              <a:rPr lang="en-US" sz="1400" spc="5" dirty="0">
                <a:latin typeface="Calibri"/>
                <a:cs typeface="Calibri"/>
              </a:rPr>
              <a:t>u</a:t>
            </a:r>
            <a:r>
              <a:rPr lang="en-US" sz="1400" dirty="0">
                <a:latin typeface="Calibri"/>
                <a:cs typeface="Calibri"/>
              </a:rPr>
              <a:t>t th</a:t>
            </a:r>
            <a:r>
              <a:rPr lang="en-US" sz="1400" spc="-10" dirty="0">
                <a:latin typeface="Calibri"/>
                <a:cs typeface="Calibri"/>
              </a:rPr>
              <a:t>i</a:t>
            </a:r>
            <a:r>
              <a:rPr lang="en-US" sz="1400" dirty="0">
                <a:latin typeface="Calibri"/>
                <a:cs typeface="Calibri"/>
              </a:rPr>
              <a:t>nk</a:t>
            </a:r>
            <a:r>
              <a:rPr lang="en-US" sz="1400" spc="10" dirty="0">
                <a:latin typeface="Calibri"/>
                <a:cs typeface="Calibri"/>
              </a:rPr>
              <a:t> </a:t>
            </a:r>
            <a:r>
              <a:rPr lang="en-US" sz="1400" dirty="0">
                <a:latin typeface="Calibri"/>
                <a:cs typeface="Calibri"/>
              </a:rPr>
              <a:t>abo</a:t>
            </a:r>
            <a:r>
              <a:rPr lang="en-US" sz="1400" spc="5" dirty="0">
                <a:latin typeface="Calibri"/>
                <a:cs typeface="Calibri"/>
              </a:rPr>
              <a:t>u</a:t>
            </a:r>
            <a:r>
              <a:rPr lang="en-US" sz="1400" dirty="0">
                <a:latin typeface="Calibri"/>
                <a:cs typeface="Calibri"/>
              </a:rPr>
              <a:t>t</a:t>
            </a:r>
            <a:r>
              <a:rPr lang="en-US" sz="1400" spc="5" dirty="0">
                <a:latin typeface="Calibri"/>
                <a:cs typeface="Calibri"/>
              </a:rPr>
              <a:t> </a:t>
            </a:r>
            <a:r>
              <a:rPr lang="en-US" sz="1400" spc="-10" dirty="0">
                <a:latin typeface="Calibri"/>
                <a:cs typeface="Calibri"/>
              </a:rPr>
              <a:t>i</a:t>
            </a:r>
            <a:r>
              <a:rPr lang="en-US" sz="1400" dirty="0">
                <a:latin typeface="Calibri"/>
                <a:cs typeface="Calibri"/>
              </a:rPr>
              <a:t>t…When</a:t>
            </a:r>
            <a:r>
              <a:rPr lang="en-US" sz="1400" spc="5" dirty="0">
                <a:latin typeface="Calibri"/>
                <a:cs typeface="Calibri"/>
              </a:rPr>
              <a:t> </a:t>
            </a:r>
            <a:r>
              <a:rPr lang="en-US" sz="1400" dirty="0">
                <a:latin typeface="Calibri"/>
                <a:cs typeface="Calibri"/>
              </a:rPr>
              <a:t>is </a:t>
            </a:r>
            <a:r>
              <a:rPr lang="en-US" sz="1400" spc="-5" dirty="0">
                <a:latin typeface="Calibri"/>
                <a:cs typeface="Calibri"/>
              </a:rPr>
              <a:t>h</a:t>
            </a:r>
            <a:r>
              <a:rPr lang="en-US" sz="1400" spc="-20" dirty="0">
                <a:latin typeface="Calibri"/>
                <a:cs typeface="Calibri"/>
              </a:rPr>
              <a:t>a</a:t>
            </a:r>
            <a:r>
              <a:rPr lang="en-US" sz="1400" dirty="0">
                <a:latin typeface="Calibri"/>
                <a:cs typeface="Calibri"/>
              </a:rPr>
              <a:t>ving</a:t>
            </a:r>
            <a:r>
              <a:rPr lang="en-US" sz="1400" spc="-5" dirty="0">
                <a:latin typeface="Calibri"/>
                <a:cs typeface="Calibri"/>
              </a:rPr>
              <a:t> </a:t>
            </a:r>
            <a:r>
              <a:rPr lang="en-US" sz="1400" spc="5" dirty="0">
                <a:latin typeface="Calibri"/>
                <a:cs typeface="Calibri"/>
              </a:rPr>
              <a:t>a</a:t>
            </a:r>
            <a:r>
              <a:rPr lang="en-US" sz="1400" dirty="0">
                <a:latin typeface="Calibri"/>
                <a:cs typeface="Calibri"/>
              </a:rPr>
              <a:t>n</a:t>
            </a:r>
            <a:r>
              <a:rPr lang="en-US" sz="1400" spc="-5" dirty="0">
                <a:latin typeface="Calibri"/>
                <a:cs typeface="Calibri"/>
              </a:rPr>
              <a:t> e</a:t>
            </a:r>
            <a:r>
              <a:rPr lang="en-US" sz="1400" spc="-15" dirty="0">
                <a:latin typeface="Calibri"/>
                <a:cs typeface="Calibri"/>
              </a:rPr>
              <a:t>me</a:t>
            </a:r>
            <a:r>
              <a:rPr lang="en-US" sz="1400" spc="-35" dirty="0">
                <a:latin typeface="Calibri"/>
                <a:cs typeface="Calibri"/>
              </a:rPr>
              <a:t>r</a:t>
            </a:r>
            <a:r>
              <a:rPr lang="en-US" sz="1400" spc="-20" dirty="0">
                <a:latin typeface="Calibri"/>
                <a:cs typeface="Calibri"/>
              </a:rPr>
              <a:t>g</a:t>
            </a:r>
            <a:r>
              <a:rPr lang="en-US" sz="1400" spc="-10" dirty="0">
                <a:latin typeface="Calibri"/>
                <a:cs typeface="Calibri"/>
              </a:rPr>
              <a:t>en</a:t>
            </a:r>
            <a:r>
              <a:rPr lang="en-US" sz="1400" spc="-20" dirty="0">
                <a:latin typeface="Calibri"/>
                <a:cs typeface="Calibri"/>
              </a:rPr>
              <a:t>c</a:t>
            </a:r>
            <a:r>
              <a:rPr lang="en-US" sz="1400" spc="-10" dirty="0">
                <a:latin typeface="Calibri"/>
                <a:cs typeface="Calibri"/>
              </a:rPr>
              <a:t>y</a:t>
            </a:r>
            <a:r>
              <a:rPr lang="en-US" sz="1400" spc="10" dirty="0">
                <a:latin typeface="Calibri"/>
                <a:cs typeface="Calibri"/>
              </a:rPr>
              <a:t> </a:t>
            </a:r>
            <a:r>
              <a:rPr lang="en-US" sz="1400" spc="-5" dirty="0">
                <a:latin typeface="Calibri"/>
                <a:cs typeface="Calibri"/>
              </a:rPr>
              <a:t>s</a:t>
            </a:r>
            <a:r>
              <a:rPr lang="en-US" sz="1400" spc="-20" dirty="0">
                <a:latin typeface="Calibri"/>
                <a:cs typeface="Calibri"/>
              </a:rPr>
              <a:t>a</a:t>
            </a:r>
            <a:r>
              <a:rPr lang="en-US" sz="1400" dirty="0">
                <a:latin typeface="Calibri"/>
                <a:cs typeface="Calibri"/>
              </a:rPr>
              <a:t>vings</a:t>
            </a:r>
            <a:r>
              <a:rPr lang="en-US" sz="1400" spc="-20" dirty="0">
                <a:latin typeface="Calibri"/>
                <a:cs typeface="Calibri"/>
              </a:rPr>
              <a:t> </a:t>
            </a:r>
            <a:r>
              <a:rPr lang="en-US" sz="1400" spc="-5" dirty="0">
                <a:latin typeface="Calibri"/>
                <a:cs typeface="Calibri"/>
              </a:rPr>
              <a:t>f</a:t>
            </a:r>
            <a:r>
              <a:rPr lang="en-US" sz="1400" dirty="0">
                <a:latin typeface="Calibri"/>
                <a:cs typeface="Calibri"/>
              </a:rPr>
              <a:t>u</a:t>
            </a:r>
            <a:r>
              <a:rPr lang="en-US" sz="1400" spc="-5" dirty="0">
                <a:latin typeface="Calibri"/>
                <a:cs typeface="Calibri"/>
              </a:rPr>
              <a:t>nd u</a:t>
            </a:r>
            <a:r>
              <a:rPr lang="en-US" sz="1400" spc="-30" dirty="0">
                <a:latin typeface="Calibri"/>
                <a:cs typeface="Calibri"/>
              </a:rPr>
              <a:t>r</a:t>
            </a:r>
            <a:r>
              <a:rPr lang="en-US" sz="1400" spc="-10" dirty="0">
                <a:latin typeface="Calibri"/>
                <a:cs typeface="Calibri"/>
              </a:rPr>
              <a:t>g</a:t>
            </a:r>
            <a:r>
              <a:rPr lang="en-US" sz="1400" dirty="0">
                <a:latin typeface="Calibri"/>
                <a:cs typeface="Calibri"/>
              </a:rPr>
              <a:t>e</a:t>
            </a:r>
            <a:r>
              <a:rPr lang="en-US" sz="1400" spc="-10" dirty="0">
                <a:latin typeface="Calibri"/>
                <a:cs typeface="Calibri"/>
              </a:rPr>
              <a:t>n</a:t>
            </a:r>
            <a:r>
              <a:rPr lang="en-US" sz="1400" dirty="0">
                <a:latin typeface="Calibri"/>
                <a:cs typeface="Calibri"/>
              </a:rPr>
              <a:t>t? </a:t>
            </a:r>
            <a:r>
              <a:rPr lang="en-US" sz="1400" spc="-20" dirty="0">
                <a:latin typeface="Calibri"/>
                <a:cs typeface="Calibri"/>
              </a:rPr>
              <a:t>Wh</a:t>
            </a:r>
            <a:r>
              <a:rPr lang="en-US" sz="1400" spc="-5" dirty="0">
                <a:latin typeface="Calibri"/>
                <a:cs typeface="Calibri"/>
              </a:rPr>
              <a:t>e</a:t>
            </a:r>
            <a:r>
              <a:rPr lang="en-US" sz="1400" dirty="0">
                <a:latin typeface="Calibri"/>
                <a:cs typeface="Calibri"/>
              </a:rPr>
              <a:t>n</a:t>
            </a:r>
            <a:r>
              <a:rPr lang="en-US" sz="1400" spc="10" dirty="0">
                <a:latin typeface="Calibri"/>
                <a:cs typeface="Calibri"/>
              </a:rPr>
              <a:t> </a:t>
            </a:r>
            <a:r>
              <a:rPr lang="en-US" sz="1400" spc="-35" dirty="0">
                <a:latin typeface="Calibri"/>
                <a:cs typeface="Calibri"/>
              </a:rPr>
              <a:t>y</a:t>
            </a:r>
            <a:r>
              <a:rPr lang="en-US" sz="1400" spc="-5" dirty="0">
                <a:latin typeface="Calibri"/>
                <a:cs typeface="Calibri"/>
              </a:rPr>
              <a:t>o</a:t>
            </a:r>
            <a:r>
              <a:rPr lang="en-US" sz="1400" dirty="0">
                <a:latin typeface="Calibri"/>
                <a:cs typeface="Calibri"/>
              </a:rPr>
              <a:t>u</a:t>
            </a:r>
            <a:r>
              <a:rPr lang="en-US" sz="1400" spc="10" dirty="0">
                <a:latin typeface="Calibri"/>
                <a:cs typeface="Calibri"/>
              </a:rPr>
              <a:t> </a:t>
            </a:r>
            <a:r>
              <a:rPr lang="en-US" sz="1400" spc="-5" dirty="0">
                <a:latin typeface="Calibri"/>
                <a:cs typeface="Calibri"/>
              </a:rPr>
              <a:t>h</a:t>
            </a:r>
            <a:r>
              <a:rPr lang="en-US" sz="1400" spc="-20" dirty="0">
                <a:latin typeface="Calibri"/>
                <a:cs typeface="Calibri"/>
              </a:rPr>
              <a:t>av</a:t>
            </a:r>
            <a:r>
              <a:rPr lang="en-US" sz="1400" spc="-10" dirty="0">
                <a:latin typeface="Calibri"/>
                <a:cs typeface="Calibri"/>
              </a:rPr>
              <a:t>e </a:t>
            </a:r>
            <a:r>
              <a:rPr lang="en-US" sz="1400" dirty="0">
                <a:latin typeface="Calibri"/>
                <a:cs typeface="Calibri"/>
              </a:rPr>
              <a:t>an </a:t>
            </a:r>
            <a:r>
              <a:rPr lang="en-US" sz="1400" spc="-15" dirty="0">
                <a:latin typeface="Calibri"/>
                <a:cs typeface="Calibri"/>
              </a:rPr>
              <a:t>em</a:t>
            </a:r>
            <a:r>
              <a:rPr lang="en-US" sz="1400" spc="-5" dirty="0">
                <a:latin typeface="Calibri"/>
                <a:cs typeface="Calibri"/>
              </a:rPr>
              <a:t>e</a:t>
            </a:r>
            <a:r>
              <a:rPr lang="en-US" sz="1400" spc="-40" dirty="0">
                <a:latin typeface="Calibri"/>
                <a:cs typeface="Calibri"/>
              </a:rPr>
              <a:t>r</a:t>
            </a:r>
            <a:r>
              <a:rPr lang="en-US" sz="1400" spc="-20" dirty="0">
                <a:latin typeface="Calibri"/>
                <a:cs typeface="Calibri"/>
              </a:rPr>
              <a:t>g</a:t>
            </a:r>
            <a:r>
              <a:rPr lang="en-US" sz="1400" spc="-10" dirty="0">
                <a:latin typeface="Calibri"/>
                <a:cs typeface="Calibri"/>
              </a:rPr>
              <a:t>en</a:t>
            </a:r>
            <a:r>
              <a:rPr lang="en-US" sz="1400" spc="-20" dirty="0">
                <a:latin typeface="Calibri"/>
                <a:cs typeface="Calibri"/>
              </a:rPr>
              <a:t>c</a:t>
            </a:r>
            <a:r>
              <a:rPr lang="en-US" sz="1400" spc="-10" dirty="0">
                <a:latin typeface="Calibri"/>
                <a:cs typeface="Calibri"/>
              </a:rPr>
              <a:t>y! </a:t>
            </a:r>
            <a:r>
              <a:rPr lang="en-US" sz="1400" dirty="0">
                <a:latin typeface="Calibri"/>
                <a:cs typeface="Calibri"/>
              </a:rPr>
              <a:t>B</a:t>
            </a:r>
            <a:r>
              <a:rPr lang="en-US" sz="1400" spc="5" dirty="0">
                <a:latin typeface="Calibri"/>
                <a:cs typeface="Calibri"/>
              </a:rPr>
              <a:t>u</a:t>
            </a:r>
            <a:r>
              <a:rPr lang="en-US" sz="1400" dirty="0">
                <a:latin typeface="Calibri"/>
                <a:cs typeface="Calibri"/>
              </a:rPr>
              <a:t>t then </a:t>
            </a:r>
            <a:r>
              <a:rPr lang="en-US" sz="1400" spc="-10" dirty="0">
                <a:latin typeface="Calibri"/>
                <a:cs typeface="Calibri"/>
              </a:rPr>
              <a:t>i</a:t>
            </a:r>
            <a:r>
              <a:rPr lang="en-US" sz="1400" spc="55" dirty="0">
                <a:latin typeface="Calibri"/>
                <a:cs typeface="Calibri"/>
              </a:rPr>
              <a:t>t</a:t>
            </a:r>
            <a:r>
              <a:rPr lang="en-US" sz="1400" spc="-114" dirty="0">
                <a:latin typeface="Calibri"/>
                <a:cs typeface="Calibri"/>
              </a:rPr>
              <a:t>’</a:t>
            </a:r>
            <a:r>
              <a:rPr lang="en-US" sz="1400" dirty="0">
                <a:latin typeface="Calibri"/>
                <a:cs typeface="Calibri"/>
              </a:rPr>
              <a:t>s</a:t>
            </a:r>
            <a:r>
              <a:rPr lang="en-US" sz="1400" spc="15" dirty="0">
                <a:latin typeface="Calibri"/>
                <a:cs typeface="Calibri"/>
              </a:rPr>
              <a:t> </a:t>
            </a:r>
            <a:r>
              <a:rPr lang="en-US" sz="1400" spc="-15" dirty="0">
                <a:latin typeface="Calibri"/>
                <a:cs typeface="Calibri"/>
              </a:rPr>
              <a:t>t</a:t>
            </a:r>
            <a:r>
              <a:rPr lang="en-US" sz="1400" dirty="0">
                <a:latin typeface="Calibri"/>
                <a:cs typeface="Calibri"/>
              </a:rPr>
              <a:t>oo </a:t>
            </a:r>
            <a:r>
              <a:rPr lang="en-US" sz="1400" spc="-10" dirty="0">
                <a:latin typeface="Calibri"/>
                <a:cs typeface="Calibri"/>
              </a:rPr>
              <a:t>l</a:t>
            </a:r>
            <a:r>
              <a:rPr lang="en-US" sz="1400" spc="-15" dirty="0">
                <a:latin typeface="Calibri"/>
                <a:cs typeface="Calibri"/>
              </a:rPr>
              <a:t>a</a:t>
            </a:r>
            <a:r>
              <a:rPr lang="en-US" sz="1400" spc="-30" dirty="0">
                <a:latin typeface="Calibri"/>
                <a:cs typeface="Calibri"/>
              </a:rPr>
              <a:t>t</a:t>
            </a:r>
            <a:r>
              <a:rPr lang="en-US" sz="1400" dirty="0">
                <a:latin typeface="Calibri"/>
                <a:cs typeface="Calibri"/>
              </a:rPr>
              <a:t>e.</a:t>
            </a:r>
            <a:r>
              <a:rPr lang="en-US" sz="1400" spc="10" dirty="0">
                <a:latin typeface="Calibri"/>
                <a:cs typeface="Calibri"/>
              </a:rPr>
              <a:t> </a:t>
            </a:r>
            <a:r>
              <a:rPr lang="en-US" sz="1400" spc="-135" dirty="0">
                <a:latin typeface="Calibri"/>
                <a:cs typeface="Calibri"/>
              </a:rPr>
              <a:t>Y</a:t>
            </a:r>
            <a:r>
              <a:rPr lang="en-US" sz="1400" dirty="0">
                <a:latin typeface="Calibri"/>
                <a:cs typeface="Calibri"/>
              </a:rPr>
              <a:t>ou </a:t>
            </a:r>
            <a:r>
              <a:rPr lang="en-US" sz="1400" spc="5" dirty="0">
                <a:latin typeface="Calibri"/>
                <a:cs typeface="Calibri"/>
              </a:rPr>
              <a:t>n</a:t>
            </a:r>
            <a:r>
              <a:rPr lang="en-US" sz="1400" dirty="0">
                <a:latin typeface="Calibri"/>
                <a:cs typeface="Calibri"/>
              </a:rPr>
              <a:t>e</a:t>
            </a:r>
            <a:r>
              <a:rPr lang="en-US" sz="1400" spc="5" dirty="0">
                <a:latin typeface="Calibri"/>
                <a:cs typeface="Calibri"/>
              </a:rPr>
              <a:t>e</a:t>
            </a:r>
            <a:r>
              <a:rPr lang="en-US" sz="1400" dirty="0">
                <a:latin typeface="Calibri"/>
                <a:cs typeface="Calibri"/>
              </a:rPr>
              <a:t>d</a:t>
            </a:r>
            <a:r>
              <a:rPr lang="en-US" sz="1400" spc="5" dirty="0">
                <a:latin typeface="Calibri"/>
                <a:cs typeface="Calibri"/>
              </a:rPr>
              <a:t>e</a:t>
            </a:r>
            <a:r>
              <a:rPr lang="en-US" sz="1400" dirty="0">
                <a:latin typeface="Calibri"/>
                <a:cs typeface="Calibri"/>
              </a:rPr>
              <a:t>d</a:t>
            </a:r>
            <a:r>
              <a:rPr lang="en-US" sz="1400" spc="10" dirty="0">
                <a:latin typeface="Calibri"/>
                <a:cs typeface="Calibri"/>
              </a:rPr>
              <a:t> </a:t>
            </a:r>
            <a:r>
              <a:rPr lang="en-US" sz="1400" spc="-15" dirty="0">
                <a:latin typeface="Calibri"/>
                <a:cs typeface="Calibri"/>
              </a:rPr>
              <a:t>t</a:t>
            </a:r>
            <a:r>
              <a:rPr lang="en-US" sz="1400" dirty="0">
                <a:latin typeface="Calibri"/>
                <a:cs typeface="Calibri"/>
              </a:rPr>
              <a:t>o </a:t>
            </a:r>
            <a:r>
              <a:rPr lang="en-US" sz="1400" spc="-5" dirty="0">
                <a:latin typeface="Calibri"/>
                <a:cs typeface="Calibri"/>
              </a:rPr>
              <a:t>pla</a:t>
            </a:r>
            <a:r>
              <a:rPr lang="en-US" sz="1400" dirty="0">
                <a:latin typeface="Calibri"/>
                <a:cs typeface="Calibri"/>
              </a:rPr>
              <a:t>n</a:t>
            </a:r>
            <a:r>
              <a:rPr lang="en-US" sz="1400" spc="15" dirty="0">
                <a:latin typeface="Calibri"/>
                <a:cs typeface="Calibri"/>
              </a:rPr>
              <a:t> </a:t>
            </a:r>
            <a:r>
              <a:rPr lang="en-US" sz="1400" spc="-35" dirty="0">
                <a:latin typeface="Calibri"/>
                <a:cs typeface="Calibri"/>
              </a:rPr>
              <a:t>f</a:t>
            </a:r>
            <a:r>
              <a:rPr lang="en-US" sz="1400" spc="-15" dirty="0">
                <a:latin typeface="Calibri"/>
                <a:cs typeface="Calibri"/>
              </a:rPr>
              <a:t>o</a:t>
            </a:r>
            <a:r>
              <a:rPr lang="en-US" sz="1400" spc="-10" dirty="0">
                <a:latin typeface="Calibri"/>
                <a:cs typeface="Calibri"/>
              </a:rPr>
              <a:t>r</a:t>
            </a:r>
            <a:r>
              <a:rPr lang="en-US" sz="1400" dirty="0">
                <a:latin typeface="Calibri"/>
                <a:cs typeface="Calibri"/>
              </a:rPr>
              <a:t> </a:t>
            </a:r>
            <a:r>
              <a:rPr lang="en-US" sz="1400" spc="-20" dirty="0">
                <a:latin typeface="Calibri"/>
                <a:cs typeface="Calibri"/>
              </a:rPr>
              <a:t>t</a:t>
            </a:r>
            <a:r>
              <a:rPr lang="en-US" sz="1400" spc="-5" dirty="0">
                <a:latin typeface="Calibri"/>
                <a:cs typeface="Calibri"/>
              </a:rPr>
              <a:t>h</a:t>
            </a:r>
            <a:r>
              <a:rPr lang="en-US" sz="1400" spc="-10" dirty="0">
                <a:latin typeface="Calibri"/>
                <a:cs typeface="Calibri"/>
              </a:rPr>
              <a:t>at</a:t>
            </a:r>
            <a:r>
              <a:rPr lang="en-US" sz="1400" dirty="0">
                <a:latin typeface="Calibri"/>
                <a:cs typeface="Calibri"/>
              </a:rPr>
              <a:t> </a:t>
            </a:r>
            <a:r>
              <a:rPr lang="en-US" sz="1400" spc="-5" dirty="0">
                <a:latin typeface="Calibri"/>
                <a:cs typeface="Calibri"/>
              </a:rPr>
              <a:t>di</a:t>
            </a:r>
            <a:r>
              <a:rPr lang="en-US" sz="1400" spc="-15" dirty="0">
                <a:latin typeface="Calibri"/>
                <a:cs typeface="Calibri"/>
              </a:rPr>
              <a:t>f</a:t>
            </a:r>
            <a:r>
              <a:rPr lang="en-US" sz="1400" spc="-5" dirty="0">
                <a:latin typeface="Calibri"/>
                <a:cs typeface="Calibri"/>
              </a:rPr>
              <a:t>fi</a:t>
            </a:r>
            <a:r>
              <a:rPr lang="en-US" sz="1400" spc="-10" dirty="0">
                <a:latin typeface="Calibri"/>
                <a:cs typeface="Calibri"/>
              </a:rPr>
              <a:t>c</a:t>
            </a:r>
            <a:r>
              <a:rPr lang="en-US" sz="1400" spc="-5" dirty="0">
                <a:latin typeface="Calibri"/>
                <a:cs typeface="Calibri"/>
              </a:rPr>
              <a:t>ult</a:t>
            </a:r>
            <a:r>
              <a:rPr lang="en-US" sz="1400" spc="-10" dirty="0">
                <a:latin typeface="Calibri"/>
                <a:cs typeface="Calibri"/>
              </a:rPr>
              <a:t>y</a:t>
            </a:r>
            <a:r>
              <a:rPr lang="en-US" sz="1400" spc="20" dirty="0">
                <a:latin typeface="Calibri"/>
                <a:cs typeface="Calibri"/>
              </a:rPr>
              <a:t> </a:t>
            </a:r>
            <a:r>
              <a:rPr lang="en-US" sz="1400" dirty="0">
                <a:latin typeface="Calibri"/>
                <a:cs typeface="Calibri"/>
              </a:rPr>
              <a:t>when</a:t>
            </a:r>
            <a:r>
              <a:rPr lang="en-US" sz="1400" spc="15" dirty="0">
                <a:latin typeface="Calibri"/>
                <a:cs typeface="Calibri"/>
              </a:rPr>
              <a:t> </a:t>
            </a:r>
            <a:r>
              <a:rPr lang="en-US" sz="1400" spc="-5" dirty="0">
                <a:latin typeface="Calibri"/>
                <a:cs typeface="Calibri"/>
              </a:rPr>
              <a:t>i</a:t>
            </a:r>
            <a:r>
              <a:rPr lang="en-US" sz="1400" spc="-10" dirty="0">
                <a:latin typeface="Calibri"/>
                <a:cs typeface="Calibri"/>
              </a:rPr>
              <a:t>t</a:t>
            </a:r>
            <a:r>
              <a:rPr lang="en-US" sz="1400" dirty="0">
                <a:latin typeface="Calibri"/>
                <a:cs typeface="Calibri"/>
              </a:rPr>
              <a:t> </a:t>
            </a:r>
            <a:r>
              <a:rPr lang="en-US" sz="1400" spc="-45" dirty="0">
                <a:latin typeface="Calibri"/>
                <a:cs typeface="Calibri"/>
              </a:rPr>
              <a:t>w</a:t>
            </a:r>
            <a:r>
              <a:rPr lang="en-US" sz="1400" dirty="0">
                <a:latin typeface="Calibri"/>
                <a:cs typeface="Calibri"/>
              </a:rPr>
              <a:t>as ea</a:t>
            </a:r>
            <a:r>
              <a:rPr lang="en-US" sz="1400" spc="-30" dirty="0">
                <a:latin typeface="Calibri"/>
                <a:cs typeface="Calibri"/>
              </a:rPr>
              <a:t>s</a:t>
            </a:r>
            <a:r>
              <a:rPr lang="en-US" sz="1400" spc="-125" dirty="0">
                <a:latin typeface="Calibri"/>
                <a:cs typeface="Calibri"/>
              </a:rPr>
              <a:t>y</a:t>
            </a:r>
            <a:r>
              <a:rPr lang="en-US" sz="1400" dirty="0">
                <a:latin typeface="Calibri"/>
                <a:cs typeface="Calibri"/>
              </a:rPr>
              <a:t>. </a:t>
            </a:r>
            <a:r>
              <a:rPr lang="en-US" sz="1400" spc="-5" dirty="0">
                <a:latin typeface="Calibri"/>
                <a:cs typeface="Calibri"/>
              </a:rPr>
              <a:t>Th</a:t>
            </a:r>
            <a:r>
              <a:rPr lang="en-US" sz="1400" spc="-10" dirty="0">
                <a:latin typeface="Calibri"/>
                <a:cs typeface="Calibri"/>
              </a:rPr>
              <a:t>at</a:t>
            </a:r>
            <a:r>
              <a:rPr lang="en-US" sz="1400" dirty="0">
                <a:latin typeface="Calibri"/>
                <a:cs typeface="Calibri"/>
              </a:rPr>
              <a:t> </a:t>
            </a:r>
            <a:r>
              <a:rPr lang="en-US" sz="1400" spc="-10" dirty="0">
                <a:latin typeface="Calibri"/>
                <a:cs typeface="Calibri"/>
              </a:rPr>
              <a:t>i</a:t>
            </a:r>
            <a:r>
              <a:rPr lang="en-US" sz="1400" dirty="0">
                <a:latin typeface="Calibri"/>
                <a:cs typeface="Calibri"/>
              </a:rPr>
              <a:t>s </a:t>
            </a:r>
            <a:r>
              <a:rPr lang="en-US" sz="1400" spc="-10" dirty="0">
                <a:latin typeface="Calibri"/>
                <a:cs typeface="Calibri"/>
              </a:rPr>
              <a:t>t</a:t>
            </a:r>
            <a:r>
              <a:rPr lang="en-US" sz="1400" spc="-20" dirty="0">
                <a:latin typeface="Calibri"/>
                <a:cs typeface="Calibri"/>
              </a:rPr>
              <a:t>r</a:t>
            </a:r>
            <a:r>
              <a:rPr lang="en-US" sz="1400" spc="-15" dirty="0">
                <a:latin typeface="Calibri"/>
                <a:cs typeface="Calibri"/>
              </a:rPr>
              <a:t>u</a:t>
            </a:r>
            <a:r>
              <a:rPr lang="en-US" sz="1400" spc="-10" dirty="0">
                <a:latin typeface="Calibri"/>
                <a:cs typeface="Calibri"/>
              </a:rPr>
              <a:t>e</a:t>
            </a:r>
            <a:r>
              <a:rPr lang="en-US" sz="1400" spc="15" dirty="0">
                <a:latin typeface="Calibri"/>
                <a:cs typeface="Calibri"/>
              </a:rPr>
              <a:t> </a:t>
            </a:r>
            <a:r>
              <a:rPr lang="en-US" sz="1400" spc="-35" dirty="0">
                <a:latin typeface="Calibri"/>
                <a:cs typeface="Calibri"/>
              </a:rPr>
              <a:t>f</a:t>
            </a:r>
            <a:r>
              <a:rPr lang="en-US" sz="1400" spc="-15" dirty="0">
                <a:latin typeface="Calibri"/>
                <a:cs typeface="Calibri"/>
              </a:rPr>
              <a:t>o</a:t>
            </a:r>
            <a:r>
              <a:rPr lang="en-US" sz="1400" spc="-10" dirty="0">
                <a:latin typeface="Calibri"/>
                <a:cs typeface="Calibri"/>
              </a:rPr>
              <a:t>r</a:t>
            </a:r>
            <a:r>
              <a:rPr lang="en-US" sz="1400" dirty="0">
                <a:latin typeface="Calibri"/>
                <a:cs typeface="Calibri"/>
              </a:rPr>
              <a:t> a</a:t>
            </a:r>
            <a:r>
              <a:rPr lang="en-US" sz="1400" spc="-10" dirty="0">
                <a:latin typeface="Calibri"/>
                <a:cs typeface="Calibri"/>
              </a:rPr>
              <a:t>l</a:t>
            </a:r>
            <a:r>
              <a:rPr lang="en-US" sz="1400" dirty="0">
                <a:latin typeface="Calibri"/>
                <a:cs typeface="Calibri"/>
              </a:rPr>
              <a:t>l</a:t>
            </a:r>
            <a:r>
              <a:rPr lang="en-US" sz="1400" spc="5" dirty="0">
                <a:latin typeface="Calibri"/>
                <a:cs typeface="Calibri"/>
              </a:rPr>
              <a:t> </a:t>
            </a:r>
            <a:r>
              <a:rPr lang="en-US" sz="1400" spc="-10" dirty="0">
                <a:latin typeface="Calibri"/>
                <a:cs typeface="Calibri"/>
              </a:rPr>
              <a:t>the</a:t>
            </a:r>
            <a:r>
              <a:rPr lang="en-US" sz="1400" spc="10" dirty="0">
                <a:latin typeface="Calibri"/>
                <a:cs typeface="Calibri"/>
              </a:rPr>
              <a:t> </a:t>
            </a:r>
            <a:r>
              <a:rPr lang="en-US" sz="1400" spc="-5" dirty="0">
                <a:latin typeface="Calibri"/>
                <a:cs typeface="Calibri"/>
              </a:rPr>
              <a:t>blo</a:t>
            </a:r>
            <a:r>
              <a:rPr lang="en-US" sz="1400" spc="-10" dirty="0">
                <a:latin typeface="Calibri"/>
                <a:cs typeface="Calibri"/>
              </a:rPr>
              <a:t>c</a:t>
            </a:r>
            <a:r>
              <a:rPr lang="en-US" sz="1400" spc="-25" dirty="0">
                <a:latin typeface="Calibri"/>
                <a:cs typeface="Calibri"/>
              </a:rPr>
              <a:t>k</a:t>
            </a:r>
            <a:r>
              <a:rPr lang="en-US" sz="1400" spc="-5" dirty="0">
                <a:latin typeface="Calibri"/>
                <a:cs typeface="Calibri"/>
              </a:rPr>
              <a:t>s.</a:t>
            </a:r>
            <a:endParaRPr lang="en-US" sz="1400" dirty="0">
              <a:latin typeface="Calibri"/>
              <a:cs typeface="Calibri"/>
            </a:endParaRPr>
          </a:p>
          <a:p>
            <a:pPr marL="1270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Calibri"/>
              <a:cs typeface="Calibri"/>
            </a:endParaRPr>
          </a:p>
          <a:p>
            <a:pPr eaLnBrk="1" hangingPunct="1">
              <a:lnSpc>
                <a:spcPts val="1800"/>
              </a:lnSpc>
              <a:spcBef>
                <a:spcPts val="1200"/>
              </a:spcBef>
              <a:spcAft>
                <a:spcPts val="600"/>
              </a:spcAft>
            </a:pPr>
            <a:r>
              <a:rPr lang="en-US" sz="1400" dirty="0">
                <a:solidFill>
                  <a:srgbClr val="002060"/>
                </a:solidFill>
                <a:latin typeface="Effra Pro" panose="020B0603020203020204" pitchFamily="34" charset="0"/>
              </a:rPr>
              <a:t>We’re going to dive deeper into several of these blocks in just a second, however it’s important to consider the others as well and work with trusted professionals to fill in the gaps. M</a:t>
            </a:r>
            <a:r>
              <a:rPr lang="en-US" sz="1400" dirty="0">
                <a:latin typeface="Calibri"/>
                <a:cs typeface="Calibri"/>
              </a:rPr>
              <a:t>ake a note of the ones you have, the ones you don’t have, and the ones you may need to look over to see if you have enough.</a:t>
            </a:r>
          </a:p>
          <a:p>
            <a:pPr marL="12700" marR="0" lvl="0" indent="0" algn="l" defTabSz="914400" rtl="0" eaLnBrk="0" fontAlgn="base" latinLnBrk="0" hangingPunct="0">
              <a:lnSpc>
                <a:spcPct val="100000"/>
              </a:lnSpc>
              <a:spcBef>
                <a:spcPct val="30000"/>
              </a:spcBef>
              <a:spcAft>
                <a:spcPct val="0"/>
              </a:spcAft>
              <a:buClrTx/>
              <a:buSzTx/>
              <a:buFontTx/>
              <a:buNone/>
              <a:tabLst/>
              <a:defRPr/>
            </a:pPr>
            <a:endParaRPr lang="en-US" sz="1400" dirty="0">
              <a:latin typeface="Calibri"/>
              <a:cs typeface="Calibri"/>
            </a:endParaRPr>
          </a:p>
          <a:p>
            <a:pPr marL="12700">
              <a:lnSpc>
                <a:spcPct val="100000"/>
              </a:lnSpc>
            </a:pPr>
            <a:endParaRPr lang="en-US" sz="1400" dirty="0">
              <a:latin typeface="Calibri"/>
              <a:cs typeface="Calibri"/>
            </a:endParaRPr>
          </a:p>
          <a:p>
            <a:pPr eaLnBrk="1" hangingPunct="1">
              <a:lnSpc>
                <a:spcPts val="1800"/>
              </a:lnSpc>
              <a:spcBef>
                <a:spcPts val="1200"/>
              </a:spcBef>
              <a:spcAft>
                <a:spcPts val="600"/>
              </a:spcAft>
            </a:pPr>
            <a:endParaRPr lang="en-US" sz="1400" dirty="0">
              <a:solidFill>
                <a:srgbClr val="002060"/>
              </a:solidFill>
              <a:latin typeface="Effra Pro" panose="020B0603020203020204" pitchFamily="34" charset="0"/>
            </a:endParaRPr>
          </a:p>
          <a:p>
            <a:pPr eaLnBrk="1" hangingPunct="1">
              <a:spcBef>
                <a:spcPct val="0"/>
              </a:spcBef>
            </a:pPr>
            <a:endParaRPr lang="en-US" sz="1300" i="1" dirty="0">
              <a:solidFill>
                <a:srgbClr val="558ED5"/>
              </a:solidFill>
              <a:latin typeface="Tahoma" charset="0"/>
            </a:endParaRPr>
          </a:p>
        </p:txBody>
      </p:sp>
      <p:sp>
        <p:nvSpPr>
          <p:cNvPr id="3686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FDAE08-36FD-ED46-BFF1-1D9CEF37514A}" type="slidenum">
              <a:rPr lang="en-US" sz="1200">
                <a:latin typeface="Tahoma" charset="0"/>
                <a:cs typeface="Tahoma" charset="0"/>
              </a:rPr>
              <a:pPr/>
              <a:t>8</a:t>
            </a:fld>
            <a:endParaRPr lang="en-US" sz="1200">
              <a:latin typeface="Tahoma" charset="0"/>
              <a:cs typeface="Tahoma" charset="0"/>
            </a:endParaRPr>
          </a:p>
        </p:txBody>
      </p:sp>
    </p:spTree>
    <p:extLst>
      <p:ext uri="{BB962C8B-B14F-4D97-AF65-F5344CB8AC3E}">
        <p14:creationId xmlns:p14="http://schemas.microsoft.com/office/powerpoint/2010/main" val="1418821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xfrm>
            <a:off x="1104900" y="696913"/>
            <a:ext cx="4649788" cy="348615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ts val="1500"/>
              </a:lnSpc>
              <a:spcBef>
                <a:spcPts val="600"/>
              </a:spcBef>
              <a:spcAft>
                <a:spcPts val="1800"/>
              </a:spcAft>
            </a:pPr>
            <a:r>
              <a:rPr lang="en-US" sz="1200" dirty="0">
                <a:solidFill>
                  <a:schemeClr val="accent3"/>
                </a:solidFill>
                <a:latin typeface="Effra Pro" panose="020B0603020203020204" pitchFamily="34" charset="0"/>
              </a:rPr>
              <a:t>While many people think a will or power of attorney is only necessary if you are rich—let me assure you, that is not the case. </a:t>
            </a:r>
          </a:p>
          <a:p>
            <a:pPr eaLnBrk="1" hangingPunct="1">
              <a:lnSpc>
                <a:spcPts val="1500"/>
              </a:lnSpc>
              <a:spcBef>
                <a:spcPts val="600"/>
              </a:spcBef>
              <a:spcAft>
                <a:spcPts val="1800"/>
              </a:spcAft>
            </a:pPr>
            <a:r>
              <a:rPr lang="en-US" sz="1200" dirty="0">
                <a:solidFill>
                  <a:schemeClr val="accent3"/>
                </a:solidFill>
                <a:latin typeface="Effra Pro" panose="020B0603020203020204" pitchFamily="34" charset="0"/>
              </a:rPr>
              <a:t>A will is </a:t>
            </a:r>
            <a:r>
              <a:rPr lang="en-US" sz="1200" b="0" dirty="0">
                <a:solidFill>
                  <a:schemeClr val="accent3"/>
                </a:solidFill>
                <a:latin typeface="Effra Pro" panose="020B0603020203020204" pitchFamily="34" charset="0"/>
              </a:rPr>
              <a:t>a legal document that makes sure your wishes will be carried out when you pass away. In some cases, that may involve the transfer of money or guardianship of your children, and in other</a:t>
            </a:r>
            <a:r>
              <a:rPr lang="en-US" sz="1200" b="0" strike="noStrike" dirty="0">
                <a:solidFill>
                  <a:schemeClr val="accent3"/>
                </a:solidFill>
                <a:latin typeface="Effra Pro" panose="020B0603020203020204" pitchFamily="34" charset="0"/>
              </a:rPr>
              <a:t> cases</a:t>
            </a:r>
            <a:r>
              <a:rPr lang="en-US" sz="1200" b="0" dirty="0">
                <a:solidFill>
                  <a:schemeClr val="accent3"/>
                </a:solidFill>
                <a:latin typeface="Effra Pro" panose="020B0603020203020204" pitchFamily="34" charset="0"/>
              </a:rPr>
              <a:t> it could be as simple as making sure a treasured heirloom winds up in the right hands. </a:t>
            </a:r>
          </a:p>
          <a:p>
            <a:pPr eaLnBrk="1" hangingPunct="1">
              <a:lnSpc>
                <a:spcPts val="1500"/>
              </a:lnSpc>
              <a:spcBef>
                <a:spcPts val="600"/>
              </a:spcBef>
              <a:spcAft>
                <a:spcPts val="1800"/>
              </a:spcAft>
            </a:pPr>
            <a:r>
              <a:rPr lang="en-US" sz="1200" b="0" dirty="0">
                <a:solidFill>
                  <a:schemeClr val="accent3"/>
                </a:solidFill>
                <a:latin typeface="Effra Pro" panose="020B0603020203020204" pitchFamily="34" charset="0"/>
              </a:rPr>
              <a:t>Power of attorney is a legal document that gives someone, usually a trusted family member, the authority to make legal and/or financial decisions on your behalf. This is especially important in case you become incapacitated and are no longer capable of handling your own affairs.</a:t>
            </a:r>
          </a:p>
          <a:p>
            <a:pPr eaLnBrk="1" hangingPunct="1">
              <a:lnSpc>
                <a:spcPts val="1500"/>
              </a:lnSpc>
              <a:spcBef>
                <a:spcPts val="600"/>
              </a:spcBef>
              <a:spcAft>
                <a:spcPts val="1800"/>
              </a:spcAft>
            </a:pPr>
            <a:endParaRPr lang="en-US" sz="1200" b="0" dirty="0">
              <a:solidFill>
                <a:schemeClr val="accent3"/>
              </a:solidFill>
              <a:latin typeface="Effra Pro" panose="020B0603020203020204" pitchFamily="34" charset="0"/>
            </a:endParaRPr>
          </a:p>
          <a:p>
            <a:pPr marL="0" marR="0" lvl="0" indent="0" algn="l" defTabSz="914400" rtl="0" eaLnBrk="1" fontAlgn="base" latinLnBrk="0" hangingPunct="1">
              <a:lnSpc>
                <a:spcPts val="1500"/>
              </a:lnSpc>
              <a:spcBef>
                <a:spcPts val="600"/>
              </a:spcBef>
              <a:spcAft>
                <a:spcPts val="1800"/>
              </a:spcAft>
              <a:buClrTx/>
              <a:buSzTx/>
              <a:buFontTx/>
              <a:buNone/>
              <a:tabLst/>
              <a:defRPr/>
            </a:pPr>
            <a:r>
              <a:rPr lang="en-US" sz="1200" b="0" spc="-5" dirty="0">
                <a:latin typeface="Calibri"/>
                <a:cs typeface="Calibri"/>
              </a:rPr>
              <a:t>On</a:t>
            </a:r>
            <a:r>
              <a:rPr lang="en-US" sz="1200" b="0" dirty="0">
                <a:latin typeface="Calibri"/>
                <a:cs typeface="Calibri"/>
              </a:rPr>
              <a:t>e </a:t>
            </a:r>
            <a:r>
              <a:rPr lang="en-US" sz="1200" b="0" spc="5" dirty="0">
                <a:latin typeface="Calibri"/>
                <a:cs typeface="Calibri"/>
              </a:rPr>
              <a:t>s</a:t>
            </a:r>
            <a:r>
              <a:rPr lang="en-US" sz="1200" b="0" spc="-10" dirty="0">
                <a:latin typeface="Calibri"/>
                <a:cs typeface="Calibri"/>
              </a:rPr>
              <a:t>er</a:t>
            </a:r>
            <a:r>
              <a:rPr lang="en-US" sz="1200" b="0" spc="-15" dirty="0">
                <a:latin typeface="Calibri"/>
                <a:cs typeface="Calibri"/>
              </a:rPr>
              <a:t>i</a:t>
            </a:r>
            <a:r>
              <a:rPr lang="en-US" sz="1200" b="0" spc="-5" dirty="0">
                <a:latin typeface="Calibri"/>
                <a:cs typeface="Calibri"/>
              </a:rPr>
              <a:t>ou</a:t>
            </a:r>
            <a:r>
              <a:rPr lang="en-US" sz="1200" b="0" dirty="0">
                <a:latin typeface="Calibri"/>
                <a:cs typeface="Calibri"/>
              </a:rPr>
              <a:t>s</a:t>
            </a:r>
            <a:r>
              <a:rPr lang="en-US" sz="1200" b="0" spc="5" dirty="0">
                <a:latin typeface="Calibri"/>
                <a:cs typeface="Calibri"/>
              </a:rPr>
              <a:t> </a:t>
            </a:r>
            <a:r>
              <a:rPr lang="en-US" sz="1200" b="0" dirty="0">
                <a:latin typeface="Calibri"/>
                <a:cs typeface="Calibri"/>
              </a:rPr>
              <a:t>r</a:t>
            </a:r>
            <a:r>
              <a:rPr lang="en-US" sz="1200" b="0" spc="-10" dirty="0">
                <a:latin typeface="Calibri"/>
                <a:cs typeface="Calibri"/>
              </a:rPr>
              <a:t>i</a:t>
            </a:r>
            <a:r>
              <a:rPr lang="en-US" sz="1200" b="0" spc="-15" dirty="0">
                <a:latin typeface="Calibri"/>
                <a:cs typeface="Calibri"/>
              </a:rPr>
              <a:t>s</a:t>
            </a:r>
            <a:r>
              <a:rPr lang="en-US" sz="1200" b="0" spc="-10" dirty="0">
                <a:latin typeface="Calibri"/>
                <a:cs typeface="Calibri"/>
              </a:rPr>
              <a:t>k</a:t>
            </a:r>
            <a:r>
              <a:rPr lang="en-US" sz="1200" b="0" dirty="0">
                <a:latin typeface="Calibri"/>
                <a:cs typeface="Calibri"/>
              </a:rPr>
              <a:t> </a:t>
            </a:r>
            <a:r>
              <a:rPr lang="en-US" sz="1200" b="0" spc="-30" dirty="0">
                <a:latin typeface="Calibri"/>
                <a:cs typeface="Calibri"/>
              </a:rPr>
              <a:t>w</a:t>
            </a:r>
            <a:r>
              <a:rPr lang="en-US" sz="1200" b="0" spc="-5" dirty="0">
                <a:latin typeface="Calibri"/>
                <a:cs typeface="Calibri"/>
              </a:rPr>
              <a:t>oul</a:t>
            </a:r>
            <a:r>
              <a:rPr lang="en-US" sz="1200" b="0" dirty="0">
                <a:latin typeface="Calibri"/>
                <a:cs typeface="Calibri"/>
              </a:rPr>
              <a:t>d</a:t>
            </a:r>
            <a:r>
              <a:rPr lang="en-US" sz="1200" b="0" spc="10" dirty="0">
                <a:latin typeface="Calibri"/>
                <a:cs typeface="Calibri"/>
              </a:rPr>
              <a:t> </a:t>
            </a:r>
            <a:r>
              <a:rPr lang="en-US" sz="1200" b="0" spc="-15" dirty="0">
                <a:latin typeface="Calibri"/>
                <a:cs typeface="Calibri"/>
              </a:rPr>
              <a:t>b</a:t>
            </a:r>
            <a:r>
              <a:rPr lang="en-US" sz="1200" b="0" spc="-10" dirty="0">
                <a:latin typeface="Calibri"/>
                <a:cs typeface="Calibri"/>
              </a:rPr>
              <a:t>e</a:t>
            </a:r>
            <a:r>
              <a:rPr lang="en-US" sz="1200" b="0" spc="15" dirty="0">
                <a:latin typeface="Calibri"/>
                <a:cs typeface="Calibri"/>
              </a:rPr>
              <a:t> </a:t>
            </a:r>
            <a:r>
              <a:rPr lang="en-US" sz="1200" b="0" spc="-5" dirty="0">
                <a:latin typeface="Calibri"/>
                <a:cs typeface="Calibri"/>
              </a:rPr>
              <a:t>dying </a:t>
            </a:r>
            <a:r>
              <a:rPr lang="en-US" sz="1200" b="0" dirty="0">
                <a:latin typeface="Calibri"/>
                <a:cs typeface="Calibri"/>
              </a:rPr>
              <a:t>w</a:t>
            </a:r>
            <a:r>
              <a:rPr lang="en-US" sz="1200" b="0" spc="-10" dirty="0">
                <a:latin typeface="Calibri"/>
                <a:cs typeface="Calibri"/>
              </a:rPr>
              <a:t>i</a:t>
            </a:r>
            <a:r>
              <a:rPr lang="en-US" sz="1200" b="0" dirty="0">
                <a:latin typeface="Calibri"/>
                <a:cs typeface="Calibri"/>
              </a:rPr>
              <a:t>thout</a:t>
            </a:r>
            <a:r>
              <a:rPr lang="en-US" sz="1200" b="0" spc="20" dirty="0">
                <a:latin typeface="Calibri"/>
                <a:cs typeface="Calibri"/>
              </a:rPr>
              <a:t> </a:t>
            </a:r>
            <a:r>
              <a:rPr lang="en-US" sz="1200" b="0" dirty="0">
                <a:latin typeface="Calibri"/>
                <a:cs typeface="Calibri"/>
              </a:rPr>
              <a:t>a </a:t>
            </a:r>
            <a:r>
              <a:rPr lang="en-US" sz="1200" b="0" spc="-20" dirty="0">
                <a:latin typeface="Calibri"/>
                <a:cs typeface="Calibri"/>
              </a:rPr>
              <a:t>v</a:t>
            </a:r>
            <a:r>
              <a:rPr lang="en-US" sz="1200" b="0" dirty="0">
                <a:latin typeface="Calibri"/>
                <a:cs typeface="Calibri"/>
              </a:rPr>
              <a:t>al</a:t>
            </a:r>
            <a:r>
              <a:rPr lang="en-US" sz="1200" b="0" spc="-15" dirty="0">
                <a:latin typeface="Calibri"/>
                <a:cs typeface="Calibri"/>
              </a:rPr>
              <a:t>i</a:t>
            </a:r>
            <a:r>
              <a:rPr lang="en-US" sz="1200" b="0" dirty="0">
                <a:latin typeface="Calibri"/>
                <a:cs typeface="Calibri"/>
              </a:rPr>
              <a:t>d wi</a:t>
            </a:r>
            <a:r>
              <a:rPr lang="en-US" sz="1200" b="0" spc="-15" dirty="0">
                <a:latin typeface="Calibri"/>
                <a:cs typeface="Calibri"/>
              </a:rPr>
              <a:t>l</a:t>
            </a:r>
            <a:r>
              <a:rPr lang="en-US" sz="1200" b="0" dirty="0">
                <a:latin typeface="Calibri"/>
                <a:cs typeface="Calibri"/>
              </a:rPr>
              <a:t>l</a:t>
            </a:r>
            <a:r>
              <a:rPr lang="en-US" sz="1200" b="0" spc="15" dirty="0">
                <a:latin typeface="Calibri"/>
                <a:cs typeface="Calibri"/>
              </a:rPr>
              <a:t> </a:t>
            </a:r>
            <a:r>
              <a:rPr lang="en-US" sz="1200" b="0" dirty="0">
                <a:latin typeface="Calibri"/>
                <a:cs typeface="Calibri"/>
              </a:rPr>
              <a:t>or</a:t>
            </a:r>
            <a:r>
              <a:rPr lang="en-US" sz="1200" b="0" spc="5" dirty="0">
                <a:latin typeface="Calibri"/>
                <a:cs typeface="Calibri"/>
              </a:rPr>
              <a:t> </a:t>
            </a:r>
            <a:r>
              <a:rPr lang="en-US" sz="1200" b="0" dirty="0">
                <a:latin typeface="Calibri"/>
                <a:cs typeface="Calibri"/>
              </a:rPr>
              <a:t>t</a:t>
            </a:r>
            <a:r>
              <a:rPr lang="en-US" sz="1200" b="0" spc="-10" dirty="0">
                <a:latin typeface="Calibri"/>
                <a:cs typeface="Calibri"/>
              </a:rPr>
              <a:t>r</a:t>
            </a:r>
            <a:r>
              <a:rPr lang="en-US" sz="1200" b="0" dirty="0">
                <a:latin typeface="Calibri"/>
                <a:cs typeface="Calibri"/>
              </a:rPr>
              <a:t>u</a:t>
            </a:r>
            <a:r>
              <a:rPr lang="en-US" sz="1200" b="0" spc="-20" dirty="0">
                <a:latin typeface="Calibri"/>
                <a:cs typeface="Calibri"/>
              </a:rPr>
              <a:t>s</a:t>
            </a:r>
            <a:r>
              <a:rPr lang="en-US" sz="1200" b="0" dirty="0">
                <a:latin typeface="Calibri"/>
                <a:cs typeface="Calibri"/>
              </a:rPr>
              <a:t>t. Th</a:t>
            </a:r>
            <a:r>
              <a:rPr lang="en-US" sz="1200" b="0" spc="-10" dirty="0">
                <a:latin typeface="Calibri"/>
                <a:cs typeface="Calibri"/>
              </a:rPr>
              <a:t>a</a:t>
            </a:r>
            <a:r>
              <a:rPr lang="en-US" sz="1200" b="0" spc="55" dirty="0">
                <a:latin typeface="Calibri"/>
                <a:cs typeface="Calibri"/>
              </a:rPr>
              <a:t>t</a:t>
            </a:r>
            <a:r>
              <a:rPr lang="en-US" sz="1200" b="0" spc="-114" dirty="0">
                <a:latin typeface="Calibri"/>
                <a:cs typeface="Calibri"/>
              </a:rPr>
              <a:t>’</a:t>
            </a:r>
            <a:r>
              <a:rPr lang="en-US" sz="1200" b="0" dirty="0">
                <a:latin typeface="Calibri"/>
                <a:cs typeface="Calibri"/>
              </a:rPr>
              <a:t>s </a:t>
            </a:r>
            <a:r>
              <a:rPr lang="en-US" sz="1200" b="0" spc="-20" dirty="0">
                <a:latin typeface="Calibri"/>
                <a:cs typeface="Calibri"/>
              </a:rPr>
              <a:t>c</a:t>
            </a:r>
            <a:r>
              <a:rPr lang="en-US" sz="1200" b="0" dirty="0">
                <a:latin typeface="Calibri"/>
                <a:cs typeface="Calibri"/>
              </a:rPr>
              <a:t>al</a:t>
            </a:r>
            <a:r>
              <a:rPr lang="en-US" sz="1200" b="0" spc="-15" dirty="0">
                <a:latin typeface="Calibri"/>
                <a:cs typeface="Calibri"/>
              </a:rPr>
              <a:t>l</a:t>
            </a:r>
            <a:r>
              <a:rPr lang="en-US" sz="1200" b="0" dirty="0">
                <a:latin typeface="Calibri"/>
                <a:cs typeface="Calibri"/>
              </a:rPr>
              <a:t>ed</a:t>
            </a:r>
            <a:r>
              <a:rPr lang="en-US" sz="1200" b="0" spc="15" dirty="0">
                <a:latin typeface="Calibri"/>
                <a:cs typeface="Calibri"/>
              </a:rPr>
              <a:t> </a:t>
            </a:r>
            <a:r>
              <a:rPr lang="en-US" sz="1200" b="0" spc="-85" dirty="0">
                <a:latin typeface="Calibri"/>
                <a:cs typeface="Calibri"/>
              </a:rPr>
              <a:t>“</a:t>
            </a:r>
            <a:r>
              <a:rPr lang="en-US" sz="1200" b="0" dirty="0">
                <a:latin typeface="Calibri"/>
                <a:cs typeface="Calibri"/>
              </a:rPr>
              <a:t>dying</a:t>
            </a:r>
            <a:r>
              <a:rPr lang="en-US" sz="1200" b="0" spc="15" dirty="0">
                <a:latin typeface="Calibri"/>
                <a:cs typeface="Calibri"/>
              </a:rPr>
              <a:t> </a:t>
            </a:r>
            <a:r>
              <a:rPr lang="en-US" sz="1200" b="0" spc="-10" dirty="0">
                <a:latin typeface="Calibri"/>
                <a:cs typeface="Calibri"/>
              </a:rPr>
              <a:t>in</a:t>
            </a:r>
            <a:r>
              <a:rPr lang="en-US" sz="1200" b="0" spc="-30" dirty="0">
                <a:latin typeface="Calibri"/>
                <a:cs typeface="Calibri"/>
              </a:rPr>
              <a:t>t</a:t>
            </a:r>
            <a:r>
              <a:rPr lang="en-US" sz="1200" b="0" dirty="0">
                <a:latin typeface="Calibri"/>
                <a:cs typeface="Calibri"/>
              </a:rPr>
              <a:t>e</a:t>
            </a:r>
            <a:r>
              <a:rPr lang="en-US" sz="1200" b="0" spc="-20" dirty="0">
                <a:latin typeface="Calibri"/>
                <a:cs typeface="Calibri"/>
              </a:rPr>
              <a:t>s</a:t>
            </a:r>
            <a:r>
              <a:rPr lang="en-US" sz="1200" b="0" spc="-30" dirty="0">
                <a:latin typeface="Calibri"/>
                <a:cs typeface="Calibri"/>
              </a:rPr>
              <a:t>t</a:t>
            </a:r>
            <a:r>
              <a:rPr lang="en-US" sz="1200" b="0" spc="-15" dirty="0">
                <a:latin typeface="Calibri"/>
                <a:cs typeface="Calibri"/>
              </a:rPr>
              <a:t>a</a:t>
            </a:r>
            <a:r>
              <a:rPr lang="en-US" sz="1200" b="0" spc="-30" dirty="0">
                <a:latin typeface="Calibri"/>
                <a:cs typeface="Calibri"/>
              </a:rPr>
              <a:t>t</a:t>
            </a:r>
            <a:r>
              <a:rPr lang="en-US" sz="1200" b="0" dirty="0">
                <a:latin typeface="Calibri"/>
                <a:cs typeface="Calibri"/>
              </a:rPr>
              <a:t>e</a:t>
            </a:r>
            <a:r>
              <a:rPr lang="en-US" sz="1200" b="0" spc="-125" dirty="0">
                <a:latin typeface="Calibri"/>
                <a:cs typeface="Calibri"/>
              </a:rPr>
              <a:t>,</a:t>
            </a:r>
            <a:r>
              <a:rPr lang="en-US" sz="1200" b="0" dirty="0">
                <a:latin typeface="Calibri"/>
                <a:cs typeface="Calibri"/>
              </a:rPr>
              <a:t>” </a:t>
            </a:r>
            <a:r>
              <a:rPr lang="en-US" sz="1200" b="0" spc="5" dirty="0">
                <a:latin typeface="Calibri"/>
                <a:cs typeface="Calibri"/>
              </a:rPr>
              <a:t>a</a:t>
            </a:r>
            <a:r>
              <a:rPr lang="en-US" sz="1200" b="0" dirty="0">
                <a:latin typeface="Calibri"/>
                <a:cs typeface="Calibri"/>
              </a:rPr>
              <a:t>nd</a:t>
            </a:r>
            <a:r>
              <a:rPr lang="en-US" sz="1200" b="0" spc="10" dirty="0">
                <a:latin typeface="Calibri"/>
                <a:cs typeface="Calibri"/>
              </a:rPr>
              <a:t> </a:t>
            </a:r>
            <a:r>
              <a:rPr lang="en-US" sz="1200" b="0" spc="-10" dirty="0">
                <a:latin typeface="Calibri"/>
                <a:cs typeface="Calibri"/>
              </a:rPr>
              <a:t>i</a:t>
            </a:r>
            <a:r>
              <a:rPr lang="en-US" sz="1200" b="0" dirty="0">
                <a:latin typeface="Calibri"/>
                <a:cs typeface="Calibri"/>
              </a:rPr>
              <a:t>t </a:t>
            </a:r>
            <a:r>
              <a:rPr lang="en-US" sz="1200" b="0" spc="-15" dirty="0">
                <a:latin typeface="Calibri"/>
                <a:cs typeface="Calibri"/>
              </a:rPr>
              <a:t>me</a:t>
            </a:r>
            <a:r>
              <a:rPr lang="en-US" sz="1200" b="0" spc="-5" dirty="0">
                <a:latin typeface="Calibri"/>
                <a:cs typeface="Calibri"/>
              </a:rPr>
              <a:t>an</a:t>
            </a:r>
            <a:r>
              <a:rPr lang="en-US" sz="1200" b="0" dirty="0">
                <a:latin typeface="Calibri"/>
                <a:cs typeface="Calibri"/>
              </a:rPr>
              <a:t>s</a:t>
            </a:r>
            <a:r>
              <a:rPr lang="en-US" sz="1200" b="0" spc="5" dirty="0">
                <a:latin typeface="Calibri"/>
                <a:cs typeface="Calibri"/>
              </a:rPr>
              <a:t> </a:t>
            </a:r>
            <a:r>
              <a:rPr lang="en-US" sz="1200" b="0" spc="-10" dirty="0">
                <a:latin typeface="Calibri"/>
                <a:cs typeface="Calibri"/>
              </a:rPr>
              <a:t>the</a:t>
            </a:r>
            <a:r>
              <a:rPr lang="en-US" sz="1200" b="0" dirty="0">
                <a:latin typeface="Calibri"/>
                <a:cs typeface="Calibri"/>
              </a:rPr>
              <a:t> </a:t>
            </a:r>
            <a:r>
              <a:rPr lang="en-US" sz="1200" b="0" spc="-30" dirty="0">
                <a:latin typeface="Calibri"/>
                <a:cs typeface="Calibri"/>
              </a:rPr>
              <a:t>c</a:t>
            </a:r>
            <a:r>
              <a:rPr lang="en-US" sz="1200" b="0" spc="-5" dirty="0">
                <a:latin typeface="Calibri"/>
                <a:cs typeface="Calibri"/>
              </a:rPr>
              <a:t>our</a:t>
            </a:r>
            <a:r>
              <a:rPr lang="en-US" sz="1200" b="0" dirty="0">
                <a:latin typeface="Calibri"/>
                <a:cs typeface="Calibri"/>
              </a:rPr>
              <a:t>t</a:t>
            </a:r>
            <a:r>
              <a:rPr lang="en-US" sz="1200" b="0" spc="10" dirty="0">
                <a:latin typeface="Calibri"/>
                <a:cs typeface="Calibri"/>
              </a:rPr>
              <a:t> </a:t>
            </a:r>
            <a:r>
              <a:rPr lang="en-US" sz="1200" b="0" spc="-15" dirty="0">
                <a:latin typeface="Calibri"/>
                <a:cs typeface="Calibri"/>
              </a:rPr>
              <a:t>d</a:t>
            </a:r>
            <a:r>
              <a:rPr lang="en-US" sz="1200" b="0" spc="-5" dirty="0">
                <a:latin typeface="Calibri"/>
                <a:cs typeface="Calibri"/>
              </a:rPr>
              <a:t>e</a:t>
            </a:r>
            <a:r>
              <a:rPr lang="en-US" sz="1200" b="0" spc="-20" dirty="0">
                <a:latin typeface="Calibri"/>
                <a:cs typeface="Calibri"/>
              </a:rPr>
              <a:t>c</a:t>
            </a:r>
            <a:r>
              <a:rPr lang="en-US" sz="1200" b="0" spc="-5" dirty="0">
                <a:latin typeface="Calibri"/>
                <a:cs typeface="Calibri"/>
              </a:rPr>
              <a:t>i</a:t>
            </a:r>
            <a:r>
              <a:rPr lang="en-US" sz="1200" b="0" spc="-15" dirty="0">
                <a:latin typeface="Calibri"/>
                <a:cs typeface="Calibri"/>
              </a:rPr>
              <a:t>d</a:t>
            </a:r>
            <a:r>
              <a:rPr lang="en-US" sz="1200" b="0" spc="-5" dirty="0">
                <a:latin typeface="Calibri"/>
                <a:cs typeface="Calibri"/>
              </a:rPr>
              <a:t>e</a:t>
            </a:r>
            <a:r>
              <a:rPr lang="en-US" sz="1200" b="0" dirty="0">
                <a:latin typeface="Calibri"/>
                <a:cs typeface="Calibri"/>
              </a:rPr>
              <a:t>s</a:t>
            </a:r>
            <a:r>
              <a:rPr lang="en-US" sz="1200" b="0" spc="15" dirty="0">
                <a:latin typeface="Calibri"/>
                <a:cs typeface="Calibri"/>
              </a:rPr>
              <a:t> </a:t>
            </a:r>
            <a:r>
              <a:rPr lang="en-US" sz="1200" b="0" dirty="0">
                <a:latin typeface="Calibri"/>
                <a:cs typeface="Calibri"/>
              </a:rPr>
              <a:t>wh</a:t>
            </a:r>
            <a:r>
              <a:rPr lang="en-US" sz="1200" b="0" spc="-15" dirty="0">
                <a:latin typeface="Calibri"/>
                <a:cs typeface="Calibri"/>
              </a:rPr>
              <a:t>a</a:t>
            </a:r>
            <a:r>
              <a:rPr lang="en-US" sz="1200" b="0" spc="-10" dirty="0">
                <a:latin typeface="Calibri"/>
                <a:cs typeface="Calibri"/>
              </a:rPr>
              <a:t>t</a:t>
            </a:r>
            <a:r>
              <a:rPr lang="en-US" sz="1200" b="0" spc="-5" dirty="0">
                <a:latin typeface="Calibri"/>
                <a:cs typeface="Calibri"/>
              </a:rPr>
              <a:t> hap</a:t>
            </a:r>
            <a:r>
              <a:rPr lang="en-US" sz="1200" b="0" dirty="0">
                <a:latin typeface="Calibri"/>
                <a:cs typeface="Calibri"/>
              </a:rPr>
              <a:t>pens </a:t>
            </a:r>
            <a:r>
              <a:rPr lang="en-US" sz="1200" b="0" spc="-15" dirty="0">
                <a:latin typeface="Calibri"/>
                <a:cs typeface="Calibri"/>
              </a:rPr>
              <a:t>t</a:t>
            </a:r>
            <a:r>
              <a:rPr lang="en-US" sz="1200" b="0" dirty="0">
                <a:latin typeface="Calibri"/>
                <a:cs typeface="Calibri"/>
              </a:rPr>
              <a:t>o </a:t>
            </a:r>
            <a:r>
              <a:rPr lang="en-US" sz="1200" b="0" spc="-25" dirty="0">
                <a:latin typeface="Calibri"/>
                <a:cs typeface="Calibri"/>
              </a:rPr>
              <a:t>y</a:t>
            </a:r>
            <a:r>
              <a:rPr lang="en-US" sz="1200" b="0" spc="-5" dirty="0">
                <a:latin typeface="Calibri"/>
                <a:cs typeface="Calibri"/>
              </a:rPr>
              <a:t>ou</a:t>
            </a:r>
            <a:r>
              <a:rPr lang="en-US" sz="1200" b="0" dirty="0">
                <a:latin typeface="Calibri"/>
                <a:cs typeface="Calibri"/>
              </a:rPr>
              <a:t>r</a:t>
            </a:r>
            <a:r>
              <a:rPr lang="en-US" sz="1200" b="0" spc="5" dirty="0">
                <a:latin typeface="Calibri"/>
                <a:cs typeface="Calibri"/>
              </a:rPr>
              <a:t> </a:t>
            </a:r>
            <a:r>
              <a:rPr lang="en-US" sz="1200" b="0" dirty="0">
                <a:latin typeface="Calibri"/>
                <a:cs typeface="Calibri"/>
              </a:rPr>
              <a:t>as</a:t>
            </a:r>
            <a:r>
              <a:rPr lang="en-US" sz="1200" b="0" spc="5" dirty="0">
                <a:latin typeface="Calibri"/>
                <a:cs typeface="Calibri"/>
              </a:rPr>
              <a:t>s</a:t>
            </a:r>
            <a:r>
              <a:rPr lang="en-US" sz="1200" b="0" spc="-10" dirty="0">
                <a:latin typeface="Calibri"/>
                <a:cs typeface="Calibri"/>
              </a:rPr>
              <a:t>e</a:t>
            </a:r>
            <a:r>
              <a:rPr lang="en-US" sz="1200" b="0" dirty="0">
                <a:latin typeface="Calibri"/>
                <a:cs typeface="Calibri"/>
              </a:rPr>
              <a:t>ts,</a:t>
            </a:r>
            <a:r>
              <a:rPr lang="en-US" sz="1200" b="0" spc="-20" dirty="0">
                <a:latin typeface="Calibri"/>
                <a:cs typeface="Calibri"/>
              </a:rPr>
              <a:t> </a:t>
            </a:r>
            <a:r>
              <a:rPr lang="en-US" sz="1200" b="0" dirty="0">
                <a:latin typeface="Calibri"/>
                <a:cs typeface="Calibri"/>
              </a:rPr>
              <a:t>and</a:t>
            </a:r>
            <a:r>
              <a:rPr lang="en-US" sz="1200" b="0" spc="10" dirty="0">
                <a:latin typeface="Calibri"/>
                <a:cs typeface="Calibri"/>
              </a:rPr>
              <a:t> </a:t>
            </a:r>
            <a:r>
              <a:rPr lang="en-US" sz="1200" b="0" dirty="0">
                <a:latin typeface="Calibri"/>
                <a:cs typeface="Calibri"/>
              </a:rPr>
              <a:t>who </a:t>
            </a:r>
            <a:r>
              <a:rPr lang="en-US" sz="1200" b="0" spc="-40" dirty="0">
                <a:latin typeface="Calibri"/>
                <a:cs typeface="Calibri"/>
              </a:rPr>
              <a:t>t</a:t>
            </a:r>
            <a:r>
              <a:rPr lang="en-US" sz="1200" b="0" spc="-10" dirty="0">
                <a:latin typeface="Calibri"/>
                <a:cs typeface="Calibri"/>
              </a:rPr>
              <a:t>a</a:t>
            </a:r>
            <a:r>
              <a:rPr lang="en-US" sz="1200" b="0" spc="-75" dirty="0">
                <a:latin typeface="Calibri"/>
                <a:cs typeface="Calibri"/>
              </a:rPr>
              <a:t>k</a:t>
            </a:r>
            <a:r>
              <a:rPr lang="en-US" sz="1200" b="0" spc="-10" dirty="0">
                <a:latin typeface="Calibri"/>
                <a:cs typeface="Calibri"/>
              </a:rPr>
              <a:t>es</a:t>
            </a:r>
            <a:r>
              <a:rPr lang="en-US" sz="1200" b="0" spc="5" dirty="0">
                <a:latin typeface="Calibri"/>
                <a:cs typeface="Calibri"/>
              </a:rPr>
              <a:t> </a:t>
            </a:r>
            <a:r>
              <a:rPr lang="en-US" sz="1200" b="0" spc="-30" dirty="0">
                <a:latin typeface="Calibri"/>
                <a:cs typeface="Calibri"/>
              </a:rPr>
              <a:t>c</a:t>
            </a:r>
            <a:r>
              <a:rPr lang="en-US" sz="1200" b="0" spc="-10" dirty="0">
                <a:latin typeface="Calibri"/>
                <a:cs typeface="Calibri"/>
              </a:rPr>
              <a:t>a</a:t>
            </a:r>
            <a:r>
              <a:rPr lang="en-US" sz="1200" b="0" spc="-40" dirty="0">
                <a:latin typeface="Calibri"/>
                <a:cs typeface="Calibri"/>
              </a:rPr>
              <a:t>r</a:t>
            </a:r>
            <a:r>
              <a:rPr lang="en-US" sz="1200" b="0" spc="-10" dirty="0">
                <a:latin typeface="Calibri"/>
                <a:cs typeface="Calibri"/>
              </a:rPr>
              <a:t>e</a:t>
            </a:r>
            <a:r>
              <a:rPr lang="en-US" sz="1200" b="0" dirty="0">
                <a:latin typeface="Calibri"/>
                <a:cs typeface="Calibri"/>
              </a:rPr>
              <a:t> </a:t>
            </a:r>
            <a:r>
              <a:rPr lang="en-US" sz="1200" b="0" spc="-5" dirty="0">
                <a:latin typeface="Calibri"/>
                <a:cs typeface="Calibri"/>
              </a:rPr>
              <a:t>o</a:t>
            </a:r>
            <a:r>
              <a:rPr lang="en-US" sz="1200" b="0" dirty="0">
                <a:latin typeface="Calibri"/>
                <a:cs typeface="Calibri"/>
              </a:rPr>
              <a:t>f</a:t>
            </a:r>
            <a:r>
              <a:rPr lang="en-US" sz="1200" b="0" spc="15" dirty="0">
                <a:latin typeface="Calibri"/>
                <a:cs typeface="Calibri"/>
              </a:rPr>
              <a:t> </a:t>
            </a:r>
            <a:r>
              <a:rPr lang="en-US" sz="1200" b="0" spc="-35" dirty="0">
                <a:latin typeface="Calibri"/>
                <a:cs typeface="Calibri"/>
              </a:rPr>
              <a:t>y</a:t>
            </a:r>
            <a:r>
              <a:rPr lang="en-US" sz="1200" b="0" spc="-5" dirty="0">
                <a:latin typeface="Calibri"/>
                <a:cs typeface="Calibri"/>
              </a:rPr>
              <a:t>ou</a:t>
            </a:r>
            <a:r>
              <a:rPr lang="en-US" sz="1200" b="0" dirty="0">
                <a:latin typeface="Calibri"/>
                <a:cs typeface="Calibri"/>
              </a:rPr>
              <a:t>r minor </a:t>
            </a:r>
            <a:r>
              <a:rPr lang="en-US" sz="1200" b="0" spc="-20" dirty="0">
                <a:latin typeface="Calibri"/>
                <a:cs typeface="Calibri"/>
              </a:rPr>
              <a:t>c</a:t>
            </a:r>
            <a:r>
              <a:rPr lang="en-US" sz="1200" b="0" spc="-5" dirty="0">
                <a:latin typeface="Calibri"/>
                <a:cs typeface="Calibri"/>
              </a:rPr>
              <a:t>hi</a:t>
            </a:r>
            <a:r>
              <a:rPr lang="en-US" sz="1200" b="0" spc="-10" dirty="0">
                <a:latin typeface="Calibri"/>
                <a:cs typeface="Calibri"/>
              </a:rPr>
              <a:t>l</a:t>
            </a:r>
            <a:r>
              <a:rPr lang="en-US" sz="1200" b="0" spc="-5" dirty="0">
                <a:latin typeface="Calibri"/>
                <a:cs typeface="Calibri"/>
              </a:rPr>
              <a:t>d</a:t>
            </a:r>
            <a:r>
              <a:rPr lang="en-US" sz="1200" b="0" spc="-25" dirty="0">
                <a:latin typeface="Calibri"/>
                <a:cs typeface="Calibri"/>
              </a:rPr>
              <a:t>r</a:t>
            </a:r>
            <a:r>
              <a:rPr lang="en-US" sz="1200" b="0" spc="-10" dirty="0">
                <a:latin typeface="Calibri"/>
                <a:cs typeface="Calibri"/>
              </a:rPr>
              <a:t>en</a:t>
            </a:r>
            <a:r>
              <a:rPr lang="en-US" sz="1200" b="0" dirty="0">
                <a:latin typeface="Calibri"/>
                <a:cs typeface="Calibri"/>
              </a:rPr>
              <a:t>.</a:t>
            </a:r>
          </a:p>
          <a:p>
            <a:pPr marL="0" marR="0" lvl="0" indent="0" algn="l" defTabSz="914400" rtl="0" eaLnBrk="1" fontAlgn="base" latinLnBrk="0" hangingPunct="1">
              <a:lnSpc>
                <a:spcPts val="1500"/>
              </a:lnSpc>
              <a:spcBef>
                <a:spcPts val="600"/>
              </a:spcBef>
              <a:spcAft>
                <a:spcPts val="1800"/>
              </a:spcAft>
              <a:buClrTx/>
              <a:buSzTx/>
              <a:buFontTx/>
              <a:buNone/>
              <a:tabLst/>
              <a:defRPr/>
            </a:pPr>
            <a:endParaRPr lang="en-US" sz="1200" b="0" dirty="0">
              <a:latin typeface="Calibri"/>
              <a:cs typeface="Calibri"/>
            </a:endParaRPr>
          </a:p>
          <a:p>
            <a:pPr marL="0" marR="0" lvl="0" indent="0" algn="l" defTabSz="914400" rtl="0" eaLnBrk="1" fontAlgn="base" latinLnBrk="0" hangingPunct="1">
              <a:lnSpc>
                <a:spcPts val="1500"/>
              </a:lnSpc>
              <a:spcBef>
                <a:spcPts val="600"/>
              </a:spcBef>
              <a:spcAft>
                <a:spcPts val="1800"/>
              </a:spcAft>
              <a:buClrTx/>
              <a:buSzTx/>
              <a:buFontTx/>
              <a:buNone/>
              <a:tabLst/>
              <a:defRPr/>
            </a:pPr>
            <a:r>
              <a:rPr lang="en-US" sz="1200" b="0" spc="-160" dirty="0">
                <a:latin typeface="Calibri"/>
                <a:cs typeface="Calibri"/>
              </a:rPr>
              <a:t>T</a:t>
            </a:r>
            <a:r>
              <a:rPr lang="en-US" sz="1200" b="0" dirty="0">
                <a:latin typeface="Calibri"/>
                <a:cs typeface="Calibri"/>
              </a:rPr>
              <a:t>o</a:t>
            </a:r>
            <a:r>
              <a:rPr lang="en-US" sz="1200" b="0" spc="-5" dirty="0">
                <a:latin typeface="Calibri"/>
                <a:cs typeface="Calibri"/>
              </a:rPr>
              <a:t> </a:t>
            </a:r>
            <a:r>
              <a:rPr lang="en-US" sz="1200" b="0" dirty="0">
                <a:latin typeface="Calibri"/>
                <a:cs typeface="Calibri"/>
              </a:rPr>
              <a:t>ad</a:t>
            </a:r>
            <a:r>
              <a:rPr lang="en-US" sz="1200" b="0" spc="-5" dirty="0">
                <a:latin typeface="Calibri"/>
                <a:cs typeface="Calibri"/>
              </a:rPr>
              <a:t>d</a:t>
            </a:r>
            <a:r>
              <a:rPr lang="en-US" sz="1200" b="0" spc="-25" dirty="0">
                <a:latin typeface="Calibri"/>
                <a:cs typeface="Calibri"/>
              </a:rPr>
              <a:t>r</a:t>
            </a:r>
            <a:r>
              <a:rPr lang="en-US" sz="1200" b="0" spc="-10" dirty="0">
                <a:latin typeface="Calibri"/>
                <a:cs typeface="Calibri"/>
              </a:rPr>
              <a:t>e</a:t>
            </a:r>
            <a:r>
              <a:rPr lang="en-US" sz="1200" b="0" spc="-5" dirty="0">
                <a:latin typeface="Calibri"/>
                <a:cs typeface="Calibri"/>
              </a:rPr>
              <a:t>s</a:t>
            </a:r>
            <a:r>
              <a:rPr lang="en-US" sz="1200" b="0" dirty="0">
                <a:latin typeface="Calibri"/>
                <a:cs typeface="Calibri"/>
              </a:rPr>
              <a:t>s</a:t>
            </a:r>
            <a:r>
              <a:rPr lang="en-US" sz="1200" b="0" spc="-10" dirty="0">
                <a:latin typeface="Calibri"/>
                <a:cs typeface="Calibri"/>
              </a:rPr>
              <a:t> </a:t>
            </a:r>
            <a:r>
              <a:rPr lang="en-US" sz="1200" b="0" dirty="0">
                <a:latin typeface="Calibri"/>
                <a:cs typeface="Calibri"/>
              </a:rPr>
              <a:t>a</a:t>
            </a:r>
            <a:r>
              <a:rPr lang="en-US" sz="1200" b="0" spc="-35" dirty="0">
                <a:latin typeface="Calibri"/>
                <a:cs typeface="Calibri"/>
              </a:rPr>
              <a:t>n</a:t>
            </a:r>
            <a:r>
              <a:rPr lang="en-US" sz="1200" b="0" spc="-10" dirty="0">
                <a:latin typeface="Calibri"/>
                <a:cs typeface="Calibri"/>
              </a:rPr>
              <a:t>y</a:t>
            </a:r>
            <a:r>
              <a:rPr lang="en-US" sz="1200" b="0" spc="10" dirty="0">
                <a:latin typeface="Calibri"/>
                <a:cs typeface="Calibri"/>
              </a:rPr>
              <a:t> </a:t>
            </a:r>
            <a:r>
              <a:rPr lang="en-US" sz="1200" b="0" spc="-30" dirty="0">
                <a:latin typeface="Calibri"/>
                <a:cs typeface="Calibri"/>
              </a:rPr>
              <a:t>c</a:t>
            </a:r>
            <a:r>
              <a:rPr lang="en-US" sz="1200" b="0" spc="-5" dirty="0">
                <a:latin typeface="Calibri"/>
                <a:cs typeface="Calibri"/>
              </a:rPr>
              <a:t>oncern</a:t>
            </a:r>
            <a:r>
              <a:rPr lang="en-US" sz="1200" b="0" dirty="0">
                <a:latin typeface="Calibri"/>
                <a:cs typeface="Calibri"/>
              </a:rPr>
              <a:t>s</a:t>
            </a:r>
            <a:r>
              <a:rPr lang="en-US" sz="1200" b="0" spc="20" dirty="0">
                <a:latin typeface="Calibri"/>
                <a:cs typeface="Calibri"/>
              </a:rPr>
              <a:t> </a:t>
            </a:r>
            <a:r>
              <a:rPr lang="en-US" sz="1200" b="0" spc="-5" dirty="0">
                <a:latin typeface="Calibri"/>
                <a:cs typeface="Calibri"/>
              </a:rPr>
              <a:t>i</a:t>
            </a:r>
            <a:r>
              <a:rPr lang="en-US" sz="1200" b="0" dirty="0">
                <a:latin typeface="Calibri"/>
                <a:cs typeface="Calibri"/>
              </a:rPr>
              <a:t>n</a:t>
            </a:r>
            <a:r>
              <a:rPr lang="en-US" sz="1200" b="0" spc="10" dirty="0">
                <a:latin typeface="Calibri"/>
                <a:cs typeface="Calibri"/>
              </a:rPr>
              <a:t> </a:t>
            </a:r>
            <a:r>
              <a:rPr lang="en-US" sz="1200" b="0" dirty="0">
                <a:latin typeface="Calibri"/>
                <a:cs typeface="Calibri"/>
              </a:rPr>
              <a:t>the</a:t>
            </a:r>
            <a:r>
              <a:rPr lang="en-US" sz="1200" b="0" spc="5" dirty="0">
                <a:latin typeface="Calibri"/>
                <a:cs typeface="Calibri"/>
              </a:rPr>
              <a:t>s</a:t>
            </a:r>
            <a:r>
              <a:rPr lang="en-US" sz="1200" b="0" spc="-10" dirty="0">
                <a:latin typeface="Calibri"/>
                <a:cs typeface="Calibri"/>
              </a:rPr>
              <a:t>e a</a:t>
            </a:r>
            <a:r>
              <a:rPr lang="en-US" sz="1200" b="0" spc="-40" dirty="0">
                <a:latin typeface="Calibri"/>
                <a:cs typeface="Calibri"/>
              </a:rPr>
              <a:t>r</a:t>
            </a:r>
            <a:r>
              <a:rPr lang="en-US" sz="1200" b="0" spc="-10" dirty="0">
                <a:latin typeface="Calibri"/>
                <a:cs typeface="Calibri"/>
              </a:rPr>
              <a:t>eas</a:t>
            </a:r>
            <a:r>
              <a:rPr lang="en-US" sz="1200" b="0" spc="5" dirty="0">
                <a:latin typeface="Calibri"/>
                <a:cs typeface="Calibri"/>
              </a:rPr>
              <a:t> </a:t>
            </a:r>
            <a:r>
              <a:rPr lang="en-US" sz="1200" b="0" spc="-35" dirty="0">
                <a:latin typeface="Calibri"/>
                <a:cs typeface="Calibri"/>
              </a:rPr>
              <a:t>y</a:t>
            </a:r>
            <a:r>
              <a:rPr lang="en-US" sz="1200" b="0" spc="-5" dirty="0">
                <a:latin typeface="Calibri"/>
                <a:cs typeface="Calibri"/>
              </a:rPr>
              <a:t>o</a:t>
            </a:r>
            <a:r>
              <a:rPr lang="en-US" sz="1200" b="0" dirty="0">
                <a:latin typeface="Calibri"/>
                <a:cs typeface="Calibri"/>
              </a:rPr>
              <a:t>u </a:t>
            </a:r>
            <a:r>
              <a:rPr lang="en-US" sz="1200" b="0" spc="-30" dirty="0">
                <a:latin typeface="Calibri"/>
                <a:cs typeface="Calibri"/>
              </a:rPr>
              <a:t>w</a:t>
            </a:r>
            <a:r>
              <a:rPr lang="en-US" sz="1200" b="0" spc="-5" dirty="0">
                <a:latin typeface="Calibri"/>
                <a:cs typeface="Calibri"/>
              </a:rPr>
              <a:t>oul</a:t>
            </a:r>
            <a:r>
              <a:rPr lang="en-US" sz="1200" b="0" dirty="0">
                <a:latin typeface="Calibri"/>
                <a:cs typeface="Calibri"/>
              </a:rPr>
              <a:t>d</a:t>
            </a:r>
            <a:r>
              <a:rPr lang="en-US" sz="1200" b="0" spc="10" dirty="0">
                <a:latin typeface="Calibri"/>
                <a:cs typeface="Calibri"/>
              </a:rPr>
              <a:t> </a:t>
            </a:r>
            <a:r>
              <a:rPr lang="en-US" sz="1200" b="0" spc="-45" dirty="0">
                <a:latin typeface="Calibri"/>
                <a:cs typeface="Calibri"/>
              </a:rPr>
              <a:t>w</a:t>
            </a:r>
            <a:r>
              <a:rPr lang="en-US" sz="1200" b="0" dirty="0">
                <a:latin typeface="Calibri"/>
                <a:cs typeface="Calibri"/>
              </a:rPr>
              <a:t>a</a:t>
            </a:r>
            <a:r>
              <a:rPr lang="en-US" sz="1200" b="0" spc="-10" dirty="0">
                <a:latin typeface="Calibri"/>
                <a:cs typeface="Calibri"/>
              </a:rPr>
              <a:t>nt</a:t>
            </a:r>
            <a:r>
              <a:rPr lang="en-US" sz="1200" b="0" spc="5" dirty="0">
                <a:latin typeface="Calibri"/>
                <a:cs typeface="Calibri"/>
              </a:rPr>
              <a:t> </a:t>
            </a:r>
            <a:r>
              <a:rPr lang="en-US" sz="1200" b="0" spc="-25" dirty="0">
                <a:latin typeface="Calibri"/>
                <a:cs typeface="Calibri"/>
              </a:rPr>
              <a:t>t</a:t>
            </a:r>
            <a:r>
              <a:rPr lang="en-US" sz="1200" b="0" dirty="0">
                <a:latin typeface="Calibri"/>
                <a:cs typeface="Calibri"/>
              </a:rPr>
              <a:t>o</a:t>
            </a:r>
            <a:r>
              <a:rPr lang="en-US" sz="1200" b="0" spc="-5" dirty="0">
                <a:latin typeface="Calibri"/>
                <a:cs typeface="Calibri"/>
              </a:rPr>
              <a:t> </a:t>
            </a:r>
            <a:r>
              <a:rPr lang="en-US" sz="1200" b="0" spc="-30" dirty="0">
                <a:latin typeface="Calibri"/>
                <a:cs typeface="Calibri"/>
              </a:rPr>
              <a:t>c</a:t>
            </a:r>
            <a:r>
              <a:rPr lang="en-US" sz="1200" b="0" spc="-5" dirty="0">
                <a:latin typeface="Calibri"/>
                <a:cs typeface="Calibri"/>
              </a:rPr>
              <a:t>on</a:t>
            </a:r>
            <a:r>
              <a:rPr lang="en-US" sz="1200" b="0" spc="5" dirty="0">
                <a:latin typeface="Calibri"/>
                <a:cs typeface="Calibri"/>
              </a:rPr>
              <a:t>s</a:t>
            </a:r>
            <a:r>
              <a:rPr lang="en-US" sz="1200" b="0" spc="-5" dirty="0">
                <a:latin typeface="Calibri"/>
                <a:cs typeface="Calibri"/>
              </a:rPr>
              <a:t>ult </a:t>
            </a:r>
            <a:r>
              <a:rPr lang="en-US" sz="1200" b="0" dirty="0">
                <a:latin typeface="Calibri"/>
                <a:cs typeface="Calibri"/>
              </a:rPr>
              <a:t>w</a:t>
            </a:r>
            <a:r>
              <a:rPr lang="en-US" sz="1200" b="0" spc="-10" dirty="0">
                <a:latin typeface="Calibri"/>
                <a:cs typeface="Calibri"/>
              </a:rPr>
              <a:t>i</a:t>
            </a:r>
            <a:r>
              <a:rPr lang="en-US" sz="1200" b="0" dirty="0">
                <a:latin typeface="Calibri"/>
                <a:cs typeface="Calibri"/>
              </a:rPr>
              <a:t>th</a:t>
            </a:r>
            <a:r>
              <a:rPr lang="en-US" sz="1200" b="0" spc="10" dirty="0">
                <a:latin typeface="Calibri"/>
                <a:cs typeface="Calibri"/>
              </a:rPr>
              <a:t> </a:t>
            </a:r>
            <a:r>
              <a:rPr lang="en-US" sz="1200" b="0" dirty="0">
                <a:latin typeface="Calibri"/>
                <a:cs typeface="Calibri"/>
              </a:rPr>
              <a:t>a q</a:t>
            </a:r>
            <a:r>
              <a:rPr lang="en-US" sz="1200" b="0" spc="-5" dirty="0">
                <a:latin typeface="Calibri"/>
                <a:cs typeface="Calibri"/>
              </a:rPr>
              <a:t>ualifie</a:t>
            </a:r>
            <a:r>
              <a:rPr lang="en-US" sz="1200" b="0" dirty="0">
                <a:latin typeface="Calibri"/>
                <a:cs typeface="Calibri"/>
              </a:rPr>
              <a:t>d</a:t>
            </a:r>
            <a:r>
              <a:rPr lang="en-US" sz="1200" b="0" spc="25" dirty="0">
                <a:latin typeface="Calibri"/>
                <a:cs typeface="Calibri"/>
              </a:rPr>
              <a:t> </a:t>
            </a:r>
            <a:r>
              <a:rPr lang="en-US" sz="1200" b="0" spc="-10" dirty="0">
                <a:latin typeface="Calibri"/>
                <a:cs typeface="Calibri"/>
              </a:rPr>
              <a:t>e</a:t>
            </a:r>
            <a:r>
              <a:rPr lang="en-US" sz="1200" b="0" spc="-30" dirty="0">
                <a:latin typeface="Calibri"/>
                <a:cs typeface="Calibri"/>
              </a:rPr>
              <a:t>s</a:t>
            </a:r>
            <a:r>
              <a:rPr lang="en-US" sz="1200" b="0" spc="-40" dirty="0">
                <a:latin typeface="Calibri"/>
                <a:cs typeface="Calibri"/>
              </a:rPr>
              <a:t>t</a:t>
            </a:r>
            <a:r>
              <a:rPr lang="en-US" sz="1200" b="0" spc="-15" dirty="0">
                <a:latin typeface="Calibri"/>
                <a:cs typeface="Calibri"/>
              </a:rPr>
              <a:t>a</a:t>
            </a:r>
            <a:r>
              <a:rPr lang="en-US" sz="1200" b="0" spc="-40" dirty="0">
                <a:latin typeface="Calibri"/>
                <a:cs typeface="Calibri"/>
              </a:rPr>
              <a:t>t</a:t>
            </a:r>
            <a:r>
              <a:rPr lang="en-US" sz="1200" b="0" spc="-10" dirty="0">
                <a:latin typeface="Calibri"/>
                <a:cs typeface="Calibri"/>
              </a:rPr>
              <a:t>e</a:t>
            </a:r>
            <a:r>
              <a:rPr lang="en-US" sz="1200" b="0" dirty="0">
                <a:latin typeface="Calibri"/>
                <a:cs typeface="Calibri"/>
              </a:rPr>
              <a:t> p</a:t>
            </a:r>
            <a:r>
              <a:rPr lang="en-US" sz="1200" b="0" spc="-5" dirty="0">
                <a:latin typeface="Calibri"/>
                <a:cs typeface="Calibri"/>
              </a:rPr>
              <a:t>l</a:t>
            </a:r>
            <a:r>
              <a:rPr lang="en-US" sz="1200" b="0" dirty="0">
                <a:latin typeface="Calibri"/>
                <a:cs typeface="Calibri"/>
              </a:rPr>
              <a:t>ann</a:t>
            </a:r>
            <a:r>
              <a:rPr lang="en-US" sz="1200" b="0" spc="-5" dirty="0">
                <a:latin typeface="Calibri"/>
                <a:cs typeface="Calibri"/>
              </a:rPr>
              <a:t>ing </a:t>
            </a:r>
            <a:r>
              <a:rPr lang="en-US" sz="1200" b="0" spc="-15" dirty="0">
                <a:latin typeface="Calibri"/>
                <a:cs typeface="Calibri"/>
              </a:rPr>
              <a:t>a</a:t>
            </a:r>
            <a:r>
              <a:rPr lang="en-US" sz="1200" b="0" spc="-40" dirty="0">
                <a:latin typeface="Calibri"/>
                <a:cs typeface="Calibri"/>
              </a:rPr>
              <a:t>t</a:t>
            </a:r>
            <a:r>
              <a:rPr lang="en-US" sz="1200" b="0" spc="-25" dirty="0">
                <a:latin typeface="Calibri"/>
                <a:cs typeface="Calibri"/>
              </a:rPr>
              <a:t>t</a:t>
            </a:r>
            <a:r>
              <a:rPr lang="en-US" sz="1200" b="0" spc="-15" dirty="0">
                <a:latin typeface="Calibri"/>
                <a:cs typeface="Calibri"/>
              </a:rPr>
              <a:t>orn</a:t>
            </a:r>
            <a:r>
              <a:rPr lang="en-US" sz="1200" b="0" spc="-20" dirty="0">
                <a:latin typeface="Calibri"/>
                <a:cs typeface="Calibri"/>
              </a:rPr>
              <a:t>e</a:t>
            </a:r>
            <a:r>
              <a:rPr lang="en-US" sz="1200" b="0" spc="-130" dirty="0">
                <a:latin typeface="Calibri"/>
                <a:cs typeface="Calibri"/>
              </a:rPr>
              <a:t>y</a:t>
            </a:r>
            <a:r>
              <a:rPr lang="en-US" sz="1200" b="0" dirty="0">
                <a:latin typeface="Calibri"/>
                <a:cs typeface="Calibri"/>
              </a:rPr>
              <a:t>.</a:t>
            </a:r>
          </a:p>
          <a:p>
            <a:pPr marL="0" marR="0" lvl="0" indent="0" algn="l" defTabSz="914400" rtl="0" eaLnBrk="1" fontAlgn="base" latinLnBrk="0" hangingPunct="1">
              <a:lnSpc>
                <a:spcPts val="1500"/>
              </a:lnSpc>
              <a:spcBef>
                <a:spcPts val="600"/>
              </a:spcBef>
              <a:spcAft>
                <a:spcPts val="1800"/>
              </a:spcAft>
              <a:buClrTx/>
              <a:buSzTx/>
              <a:buFontTx/>
              <a:buNone/>
              <a:tabLst/>
              <a:defRPr/>
            </a:pPr>
            <a:endParaRPr lang="en-US" sz="1200" b="1" dirty="0">
              <a:latin typeface="Calibri"/>
              <a:cs typeface="Calibri"/>
            </a:endParaRPr>
          </a:p>
          <a:p>
            <a:pPr eaLnBrk="1" hangingPunct="1">
              <a:lnSpc>
                <a:spcPts val="1800"/>
              </a:lnSpc>
              <a:spcBef>
                <a:spcPts val="1200"/>
              </a:spcBef>
              <a:spcAft>
                <a:spcPts val="600"/>
              </a:spcAft>
            </a:pPr>
            <a:endParaRPr lang="en-US" sz="1400" dirty="0">
              <a:solidFill>
                <a:srgbClr val="FF0000"/>
              </a:solidFill>
              <a:latin typeface="Effra Pro" panose="020B0603020203020204" pitchFamily="34" charset="0"/>
            </a:endParaRPr>
          </a:p>
          <a:p>
            <a:pPr eaLnBrk="1" hangingPunct="1">
              <a:lnSpc>
                <a:spcPts val="1600"/>
              </a:lnSpc>
              <a:spcAft>
                <a:spcPts val="600"/>
              </a:spcAft>
            </a:pPr>
            <a:endParaRPr lang="en-US" sz="1400" dirty="0">
              <a:solidFill>
                <a:srgbClr val="558ED5"/>
              </a:solidFill>
              <a:latin typeface="Effra Pro" panose="020B0603020203020204" pitchFamily="34" charset="0"/>
            </a:endParaRPr>
          </a:p>
          <a:p>
            <a:pPr eaLnBrk="1" hangingPunct="1">
              <a:spcBef>
                <a:spcPct val="0"/>
              </a:spcBef>
            </a:pPr>
            <a:endParaRPr lang="en-US" sz="1300" i="1" dirty="0">
              <a:solidFill>
                <a:srgbClr val="558ED5"/>
              </a:solidFill>
              <a:latin typeface="Tahoma"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FDAE08-36FD-ED46-BFF1-1D9CEF37514A}" type="slidenum">
              <a:rPr lang="en-US" sz="1200">
                <a:latin typeface="Tahoma" charset="0"/>
                <a:cs typeface="Tahoma" charset="0"/>
              </a:rPr>
              <a:pPr/>
              <a:t>9</a:t>
            </a:fld>
            <a:endParaRPr lang="en-US" sz="1200">
              <a:latin typeface="Tahoma" charset="0"/>
              <a:cs typeface="Tahoma" charset="0"/>
            </a:endParaRPr>
          </a:p>
        </p:txBody>
      </p:sp>
    </p:spTree>
    <p:extLst>
      <p:ext uri="{BB962C8B-B14F-4D97-AF65-F5344CB8AC3E}">
        <p14:creationId xmlns:p14="http://schemas.microsoft.com/office/powerpoint/2010/main" val="1125445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olid Steel Slide">
    <p:spTree>
      <p:nvGrpSpPr>
        <p:cNvPr id="1" name=""/>
        <p:cNvGrpSpPr/>
        <p:nvPr/>
      </p:nvGrpSpPr>
      <p:grpSpPr>
        <a:xfrm>
          <a:off x="0" y="0"/>
          <a:ext cx="0" cy="0"/>
          <a:chOff x="0" y="0"/>
          <a:chExt cx="0" cy="0"/>
        </a:xfrm>
      </p:grpSpPr>
      <p:pic>
        <p:nvPicPr>
          <p:cNvPr id="3" name="Picture 9" descr="NYL_logo.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39744" y="5819775"/>
            <a:ext cx="612775"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69031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457206" y="376250"/>
            <a:ext cx="8213725" cy="461665"/>
          </a:xfrm>
          <a:prstGeom prst="rect">
            <a:avLst/>
          </a:prstGeom>
        </p:spPr>
        <p:txBody>
          <a:bodyPr/>
          <a:lstStyle>
            <a:lvl1pPr>
              <a:defRPr/>
            </a:lvl1pPr>
          </a:lstStyle>
          <a:p>
            <a:r>
              <a:rPr lang="en-US"/>
              <a:t>Click to edit Master title style</a:t>
            </a:r>
            <a:endParaRPr lang="en-US" dirty="0"/>
          </a:p>
        </p:txBody>
      </p:sp>
      <p:sp>
        <p:nvSpPr>
          <p:cNvPr id="9" name="Content Placeholder 8"/>
          <p:cNvSpPr>
            <a:spLocks noGrp="1"/>
          </p:cNvSpPr>
          <p:nvPr>
            <p:ph sz="quarter" idx="10"/>
          </p:nvPr>
        </p:nvSpPr>
        <p:spPr>
          <a:xfrm>
            <a:off x="473077" y="1612900"/>
            <a:ext cx="8197850" cy="163121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4"/>
          <p:cNvSpPr>
            <a:spLocks noGrp="1"/>
          </p:cNvSpPr>
          <p:nvPr>
            <p:ph type="ftr" sz="quarter" idx="11"/>
          </p:nvPr>
        </p:nvSpPr>
        <p:spPr>
          <a:xfrm>
            <a:off x="3608394" y="6511937"/>
            <a:ext cx="4740275" cy="138113"/>
          </a:xfrm>
          <a:prstGeom prst="rect">
            <a:avLst/>
          </a:prstGeom>
        </p:spPr>
        <p:txBody>
          <a:bodyPr/>
          <a:lstStyle>
            <a:lvl1pPr>
              <a:defRPr/>
            </a:lvl1pPr>
          </a:lstStyle>
          <a:p>
            <a:pPr>
              <a:defRPr/>
            </a:pPr>
            <a:r>
              <a:rPr lang="en-US"/>
              <a:t>Title of presentation goes here   |  </a:t>
            </a:r>
            <a:fld id="{FB44C50B-BFE7-BB46-A32A-9BFFDAC96397}" type="datetime4">
              <a:rPr lang="en-US"/>
              <a:pPr>
                <a:defRPr/>
              </a:pPr>
              <a:t>November 28, 2023</a:t>
            </a:fld>
            <a:endParaRPr lang="en-US"/>
          </a:p>
        </p:txBody>
      </p:sp>
      <p:sp>
        <p:nvSpPr>
          <p:cNvPr id="5" name="Slide Number Placeholder 9"/>
          <p:cNvSpPr>
            <a:spLocks noGrp="1"/>
          </p:cNvSpPr>
          <p:nvPr>
            <p:ph type="sldNum" sz="quarter" idx="12"/>
          </p:nvPr>
        </p:nvSpPr>
        <p:spPr>
          <a:xfrm>
            <a:off x="8429625" y="6511937"/>
            <a:ext cx="241300" cy="138113"/>
          </a:xfrm>
          <a:prstGeom prst="rect">
            <a:avLst/>
          </a:prstGeom>
        </p:spPr>
        <p:txBody>
          <a:bodyPr/>
          <a:lstStyle>
            <a:lvl1pPr>
              <a:defRPr/>
            </a:lvl1pPr>
          </a:lstStyle>
          <a:p>
            <a:pPr>
              <a:defRPr/>
            </a:pPr>
            <a:fld id="{043EBA7F-353A-5B45-84E3-7EC392F6537A}" type="slidenum">
              <a:rPr lang="en-US"/>
              <a:pPr>
                <a:defRPr/>
              </a:pPr>
              <a:t>‹#›</a:t>
            </a:fld>
            <a:endParaRPr lang="en-US"/>
          </a:p>
        </p:txBody>
      </p:sp>
    </p:spTree>
    <p:extLst>
      <p:ext uri="{BB962C8B-B14F-4D97-AF65-F5344CB8AC3E}">
        <p14:creationId xmlns:p14="http://schemas.microsoft.com/office/powerpoint/2010/main" val="3675409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harts with less text">
    <p:spTree>
      <p:nvGrpSpPr>
        <p:cNvPr id="1" name=""/>
        <p:cNvGrpSpPr/>
        <p:nvPr/>
      </p:nvGrpSpPr>
      <p:grpSpPr>
        <a:xfrm>
          <a:off x="0" y="0"/>
          <a:ext cx="0" cy="0"/>
          <a:chOff x="0" y="0"/>
          <a:chExt cx="0" cy="0"/>
        </a:xfrm>
      </p:grpSpPr>
      <p:sp>
        <p:nvSpPr>
          <p:cNvPr id="7" name="Rectangle 6"/>
          <p:cNvSpPr/>
          <p:nvPr userDrawn="1"/>
        </p:nvSpPr>
        <p:spPr>
          <a:xfrm>
            <a:off x="0" y="12"/>
            <a:ext cx="9144000" cy="594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0" descr="Picture 50.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17513" y="6143625"/>
            <a:ext cx="5524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33" y="454794"/>
            <a:ext cx="7761415" cy="383182"/>
          </a:xfrm>
          <a:prstGeom prst="rect">
            <a:avLst/>
          </a:prstGeom>
        </p:spPr>
        <p:txBody>
          <a:bodyPr/>
          <a:lstStyle>
            <a:lvl1pPr>
              <a:lnSpc>
                <a:spcPct val="83000"/>
              </a:lnSpc>
              <a:defRPr sz="3000" b="0">
                <a:solidFill>
                  <a:schemeClr val="accent3"/>
                </a:solidFill>
              </a:defRPr>
            </a:lvl1pPr>
          </a:lstStyle>
          <a:p>
            <a:r>
              <a:rPr lang="en-US"/>
              <a:t>Click to edit Master title style</a:t>
            </a:r>
            <a:endParaRPr lang="en-US" dirty="0"/>
          </a:p>
        </p:txBody>
      </p:sp>
      <p:sp>
        <p:nvSpPr>
          <p:cNvPr id="19" name="Content Placeholder 18"/>
          <p:cNvSpPr>
            <a:spLocks noGrp="1"/>
          </p:cNvSpPr>
          <p:nvPr>
            <p:ph sz="quarter" idx="10"/>
          </p:nvPr>
        </p:nvSpPr>
        <p:spPr>
          <a:xfrm>
            <a:off x="473081" y="1635571"/>
            <a:ext cx="3743923" cy="215444"/>
          </a:xfrm>
          <a:prstGeom prst="rect">
            <a:avLst/>
          </a:prstGeom>
        </p:spPr>
        <p:txBody>
          <a:bodyPr/>
          <a:lstStyle>
            <a:lvl1pPr>
              <a:lnSpc>
                <a:spcPct val="100000"/>
              </a:lnSpc>
              <a:defRPr sz="1400" b="0">
                <a:solidFill>
                  <a:schemeClr val="accent1"/>
                </a:solidFill>
                <a:latin typeface="+mn-lt"/>
              </a:defRPr>
            </a:lvl1pPr>
            <a:lvl2pPr marL="0" indent="0">
              <a:buNone/>
              <a:defRPr sz="1400"/>
            </a:lvl2pPr>
            <a:lvl3pPr>
              <a:buFont typeface="Arial" pitchFamily="34" charset="0"/>
              <a:buChar char="•"/>
              <a:defRPr sz="1400"/>
            </a:lvl3pPr>
            <a:lvl4pPr>
              <a:buFont typeface="Segoe UI" pitchFamily="34" charset="0"/>
              <a:buChar char="–"/>
              <a:defRPr/>
            </a:lvl4pPr>
            <a:lvl5pPr>
              <a:buFont typeface="Arial" pitchFamily="34" charset="0"/>
              <a:buChar char="•"/>
              <a:defRPr/>
            </a:lvl5pPr>
          </a:lstStyle>
          <a:p>
            <a:pPr lvl="0"/>
            <a:r>
              <a:rPr lang="en-US"/>
              <a:t>Click to edit Master text styles</a:t>
            </a:r>
          </a:p>
        </p:txBody>
      </p:sp>
      <p:sp>
        <p:nvSpPr>
          <p:cNvPr id="12" name="Content Placeholder 18"/>
          <p:cNvSpPr>
            <a:spLocks noGrp="1"/>
          </p:cNvSpPr>
          <p:nvPr>
            <p:ph sz="quarter" idx="12"/>
          </p:nvPr>
        </p:nvSpPr>
        <p:spPr>
          <a:xfrm>
            <a:off x="4647049" y="1635571"/>
            <a:ext cx="3743923" cy="215444"/>
          </a:xfrm>
          <a:prstGeom prst="rect">
            <a:avLst/>
          </a:prstGeom>
        </p:spPr>
        <p:txBody>
          <a:bodyPr/>
          <a:lstStyle>
            <a:lvl1pPr>
              <a:lnSpc>
                <a:spcPct val="100000"/>
              </a:lnSpc>
              <a:defRPr sz="1400" b="0">
                <a:solidFill>
                  <a:schemeClr val="accent1"/>
                </a:solidFill>
                <a:latin typeface="+mn-lt"/>
              </a:defRPr>
            </a:lvl1pPr>
            <a:lvl2pPr marL="0" indent="0">
              <a:buNone/>
              <a:defRPr sz="1400"/>
            </a:lvl2pPr>
            <a:lvl3pPr>
              <a:buFont typeface="Arial" pitchFamily="34" charset="0"/>
              <a:buChar char="•"/>
              <a:defRPr sz="1400"/>
            </a:lvl3pPr>
            <a:lvl4pPr>
              <a:buFont typeface="Segoe UI" pitchFamily="34" charset="0"/>
              <a:buChar char="–"/>
              <a:defRPr/>
            </a:lvl4pPr>
            <a:lvl5pPr>
              <a:buFont typeface="Arial" pitchFamily="34" charset="0"/>
              <a:buChar char="•"/>
              <a:defRPr/>
            </a:lvl5pPr>
          </a:lstStyle>
          <a:p>
            <a:pPr lvl="0"/>
            <a:r>
              <a:rPr lang="en-US"/>
              <a:t>Click to edit Master text styles</a:t>
            </a:r>
          </a:p>
        </p:txBody>
      </p:sp>
      <p:sp>
        <p:nvSpPr>
          <p:cNvPr id="14" name="Content Placeholder 21"/>
          <p:cNvSpPr>
            <a:spLocks noGrp="1"/>
          </p:cNvSpPr>
          <p:nvPr>
            <p:ph sz="quarter" idx="18"/>
          </p:nvPr>
        </p:nvSpPr>
        <p:spPr>
          <a:xfrm>
            <a:off x="473081" y="1966743"/>
            <a:ext cx="3776663" cy="163121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1"/>
          <p:cNvSpPr>
            <a:spLocks noGrp="1"/>
          </p:cNvSpPr>
          <p:nvPr>
            <p:ph sz="quarter" idx="19"/>
          </p:nvPr>
        </p:nvSpPr>
        <p:spPr>
          <a:xfrm>
            <a:off x="4647049" y="1966743"/>
            <a:ext cx="3776663" cy="163121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20"/>
          </p:nvPr>
        </p:nvSpPr>
        <p:spPr>
          <a:xfrm>
            <a:off x="3608394" y="6511937"/>
            <a:ext cx="4740275" cy="138113"/>
          </a:xfrm>
          <a:prstGeom prst="rect">
            <a:avLst/>
          </a:prstGeom>
        </p:spPr>
        <p:txBody>
          <a:bodyPr/>
          <a:lstStyle>
            <a:lvl1pPr>
              <a:defRPr/>
            </a:lvl1pPr>
          </a:lstStyle>
          <a:p>
            <a:pPr>
              <a:defRPr/>
            </a:pPr>
            <a:r>
              <a:rPr lang="en-US"/>
              <a:t>Title of presentation goes here   |  </a:t>
            </a:r>
            <a:fld id="{936A2616-DBB8-604B-9DCC-37D7EB56A6C4}" type="datetime4">
              <a:rPr lang="en-US"/>
              <a:pPr>
                <a:defRPr/>
              </a:pPr>
              <a:t>November 28, 2023</a:t>
            </a:fld>
            <a:endParaRPr lang="en-US"/>
          </a:p>
        </p:txBody>
      </p:sp>
      <p:sp>
        <p:nvSpPr>
          <p:cNvPr id="10" name="Slide Number Placeholder 9"/>
          <p:cNvSpPr>
            <a:spLocks noGrp="1"/>
          </p:cNvSpPr>
          <p:nvPr>
            <p:ph type="sldNum" sz="quarter" idx="21"/>
          </p:nvPr>
        </p:nvSpPr>
        <p:spPr>
          <a:xfrm>
            <a:off x="8429625" y="6511937"/>
            <a:ext cx="241300" cy="138113"/>
          </a:xfrm>
          <a:prstGeom prst="rect">
            <a:avLst/>
          </a:prstGeom>
        </p:spPr>
        <p:txBody>
          <a:bodyPr/>
          <a:lstStyle>
            <a:lvl1pPr>
              <a:defRPr/>
            </a:lvl1pPr>
          </a:lstStyle>
          <a:p>
            <a:pPr>
              <a:defRPr/>
            </a:pPr>
            <a:fld id="{5606BFF9-DACB-D441-86B2-E5C866DC84FE}" type="slidenum">
              <a:rPr lang="en-US"/>
              <a:pPr>
                <a:defRPr/>
              </a:pPr>
              <a:t>‹#›</a:t>
            </a:fld>
            <a:endParaRPr lang="en-US"/>
          </a:p>
        </p:txBody>
      </p:sp>
    </p:spTree>
    <p:extLst>
      <p:ext uri="{BB962C8B-B14F-4D97-AF65-F5344CB8AC3E}">
        <p14:creationId xmlns:p14="http://schemas.microsoft.com/office/powerpoint/2010/main" val="3163118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harts with text">
    <p:spTree>
      <p:nvGrpSpPr>
        <p:cNvPr id="1" name=""/>
        <p:cNvGrpSpPr/>
        <p:nvPr/>
      </p:nvGrpSpPr>
      <p:grpSpPr>
        <a:xfrm>
          <a:off x="0" y="0"/>
          <a:ext cx="0" cy="0"/>
          <a:chOff x="0" y="0"/>
          <a:chExt cx="0" cy="0"/>
        </a:xfrm>
      </p:grpSpPr>
      <p:sp>
        <p:nvSpPr>
          <p:cNvPr id="11" name="Rectangle 10"/>
          <p:cNvSpPr/>
          <p:nvPr userDrawn="1"/>
        </p:nvSpPr>
        <p:spPr>
          <a:xfrm>
            <a:off x="0" y="12"/>
            <a:ext cx="9144000" cy="594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3" name="Picture 10" descr="Picture 50.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17513" y="6143625"/>
            <a:ext cx="5524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33" y="454794"/>
            <a:ext cx="7761415" cy="383182"/>
          </a:xfrm>
          <a:prstGeom prst="rect">
            <a:avLst/>
          </a:prstGeom>
        </p:spPr>
        <p:txBody>
          <a:bodyPr/>
          <a:lstStyle>
            <a:lvl1pPr>
              <a:lnSpc>
                <a:spcPct val="83000"/>
              </a:lnSpc>
              <a:defRPr sz="3000" b="0">
                <a:solidFill>
                  <a:schemeClr val="accent3"/>
                </a:solidFill>
              </a:defRPr>
            </a:lvl1pPr>
          </a:lstStyle>
          <a:p>
            <a:r>
              <a:rPr lang="en-US"/>
              <a:t>Click to edit Master title style</a:t>
            </a:r>
            <a:endParaRPr lang="en-US" dirty="0"/>
          </a:p>
        </p:txBody>
      </p:sp>
      <p:sp>
        <p:nvSpPr>
          <p:cNvPr id="19" name="Content Placeholder 18"/>
          <p:cNvSpPr>
            <a:spLocks noGrp="1"/>
          </p:cNvSpPr>
          <p:nvPr>
            <p:ph sz="quarter" idx="10"/>
          </p:nvPr>
        </p:nvSpPr>
        <p:spPr>
          <a:xfrm>
            <a:off x="473080" y="4515311"/>
            <a:ext cx="3743923" cy="215444"/>
          </a:xfrm>
          <a:prstGeom prst="rect">
            <a:avLst/>
          </a:prstGeom>
        </p:spPr>
        <p:txBody>
          <a:bodyPr/>
          <a:lstStyle>
            <a:lvl1pPr>
              <a:lnSpc>
                <a:spcPct val="100000"/>
              </a:lnSpc>
              <a:defRPr sz="1400" b="0">
                <a:latin typeface="+mn-lt"/>
              </a:defRPr>
            </a:lvl1pPr>
            <a:lvl2pPr marL="0" indent="0">
              <a:buNone/>
              <a:defRPr sz="1400"/>
            </a:lvl2pPr>
            <a:lvl3pPr>
              <a:buFont typeface="Arial" pitchFamily="34" charset="0"/>
              <a:buChar char="•"/>
              <a:defRPr sz="1400"/>
            </a:lvl3pPr>
            <a:lvl4pPr>
              <a:buFont typeface="Segoe UI" pitchFamily="34" charset="0"/>
              <a:buChar char="–"/>
              <a:defRPr/>
            </a:lvl4pPr>
            <a:lvl5pPr>
              <a:buFont typeface="Arial" pitchFamily="34" charset="0"/>
              <a:buChar char="•"/>
              <a:defRPr/>
            </a:lvl5pPr>
          </a:lstStyle>
          <a:p>
            <a:pPr lvl="0"/>
            <a:r>
              <a:rPr lang="en-US"/>
              <a:t>Click to edit Master text styles</a:t>
            </a:r>
          </a:p>
        </p:txBody>
      </p:sp>
      <p:sp>
        <p:nvSpPr>
          <p:cNvPr id="17" name="Text Placeholder 16"/>
          <p:cNvSpPr>
            <a:spLocks noGrp="1"/>
          </p:cNvSpPr>
          <p:nvPr>
            <p:ph type="body" sz="quarter" idx="11"/>
          </p:nvPr>
        </p:nvSpPr>
        <p:spPr>
          <a:xfrm>
            <a:off x="473079" y="5298254"/>
            <a:ext cx="3991349" cy="446341"/>
          </a:xfrm>
          <a:prstGeom prst="rect">
            <a:avLst/>
          </a:prstGeom>
        </p:spPr>
        <p:txBody>
          <a:bodyPr/>
          <a:lstStyle>
            <a:lvl1pPr>
              <a:lnSpc>
                <a:spcPct val="105000"/>
              </a:lnSpc>
              <a:defRPr sz="700" b="0"/>
            </a:lvl1pPr>
          </a:lstStyle>
          <a:p>
            <a:pPr lvl="0"/>
            <a:r>
              <a:rPr lang="en-US"/>
              <a:t>Click to edit Master text styles</a:t>
            </a:r>
          </a:p>
        </p:txBody>
      </p:sp>
      <p:sp>
        <p:nvSpPr>
          <p:cNvPr id="12" name="Content Placeholder 18"/>
          <p:cNvSpPr>
            <a:spLocks noGrp="1"/>
          </p:cNvSpPr>
          <p:nvPr>
            <p:ph sz="quarter" idx="12"/>
          </p:nvPr>
        </p:nvSpPr>
        <p:spPr>
          <a:xfrm>
            <a:off x="4647049" y="4515311"/>
            <a:ext cx="3743923" cy="215444"/>
          </a:xfrm>
          <a:prstGeom prst="rect">
            <a:avLst/>
          </a:prstGeom>
        </p:spPr>
        <p:txBody>
          <a:bodyPr/>
          <a:lstStyle>
            <a:lvl1pPr>
              <a:lnSpc>
                <a:spcPct val="100000"/>
              </a:lnSpc>
              <a:defRPr sz="1400" b="0">
                <a:latin typeface="+mn-lt"/>
              </a:defRPr>
            </a:lvl1pPr>
            <a:lvl2pPr marL="0" indent="0">
              <a:buNone/>
              <a:defRPr sz="1400"/>
            </a:lvl2pPr>
            <a:lvl3pPr>
              <a:buFont typeface="Arial" pitchFamily="34" charset="0"/>
              <a:buChar char="•"/>
              <a:defRPr sz="1400"/>
            </a:lvl3pPr>
            <a:lvl4pPr>
              <a:buFont typeface="Segoe UI" pitchFamily="34" charset="0"/>
              <a:buChar char="–"/>
              <a:defRPr/>
            </a:lvl4pPr>
            <a:lvl5pPr>
              <a:buFont typeface="Arial" pitchFamily="34" charset="0"/>
              <a:buChar char="•"/>
              <a:defRPr/>
            </a:lvl5pPr>
          </a:lstStyle>
          <a:p>
            <a:pPr lvl="0"/>
            <a:r>
              <a:rPr lang="en-US"/>
              <a:t>Click to edit Master text styles</a:t>
            </a:r>
          </a:p>
        </p:txBody>
      </p:sp>
      <p:sp>
        <p:nvSpPr>
          <p:cNvPr id="14" name="Text Placeholder 16"/>
          <p:cNvSpPr>
            <a:spLocks noGrp="1"/>
          </p:cNvSpPr>
          <p:nvPr>
            <p:ph type="body" sz="quarter" idx="13"/>
          </p:nvPr>
        </p:nvSpPr>
        <p:spPr>
          <a:xfrm>
            <a:off x="4636550" y="5298254"/>
            <a:ext cx="3991349" cy="446341"/>
          </a:xfrm>
          <a:prstGeom prst="rect">
            <a:avLst/>
          </a:prstGeom>
        </p:spPr>
        <p:txBody>
          <a:bodyPr/>
          <a:lstStyle>
            <a:lvl1pPr>
              <a:lnSpc>
                <a:spcPct val="105000"/>
              </a:lnSpc>
              <a:defRPr sz="700" b="0"/>
            </a:lvl1pPr>
          </a:lstStyle>
          <a:p>
            <a:pPr lvl="0"/>
            <a:r>
              <a:rPr lang="en-US"/>
              <a:t>Click to edit Master text styles</a:t>
            </a:r>
          </a:p>
        </p:txBody>
      </p:sp>
      <p:sp>
        <p:nvSpPr>
          <p:cNvPr id="16" name="Text Placeholder 14"/>
          <p:cNvSpPr>
            <a:spLocks noGrp="1"/>
          </p:cNvSpPr>
          <p:nvPr>
            <p:ph type="body" sz="quarter" idx="14"/>
          </p:nvPr>
        </p:nvSpPr>
        <p:spPr>
          <a:xfrm>
            <a:off x="473078" y="1634771"/>
            <a:ext cx="3711649" cy="215444"/>
          </a:xfrm>
          <a:prstGeom prst="rect">
            <a:avLst/>
          </a:prstGeom>
        </p:spPr>
        <p:txBody>
          <a:bodyPr/>
          <a:lstStyle>
            <a:lvl1pPr>
              <a:defRPr sz="1400" b="0">
                <a:solidFill>
                  <a:schemeClr val="accent1"/>
                </a:solidFill>
              </a:defRPr>
            </a:lvl1pPr>
            <a:lvl2pPr>
              <a:buNone/>
              <a:defRPr/>
            </a:lvl2pPr>
          </a:lstStyle>
          <a:p>
            <a:pPr lvl="0"/>
            <a:r>
              <a:rPr lang="en-US"/>
              <a:t>Click to edit Master text styles</a:t>
            </a:r>
          </a:p>
        </p:txBody>
      </p:sp>
      <p:sp>
        <p:nvSpPr>
          <p:cNvPr id="18" name="Text Placeholder 14"/>
          <p:cNvSpPr>
            <a:spLocks noGrp="1"/>
          </p:cNvSpPr>
          <p:nvPr>
            <p:ph type="body" sz="quarter" idx="15"/>
          </p:nvPr>
        </p:nvSpPr>
        <p:spPr>
          <a:xfrm>
            <a:off x="4647049" y="1634771"/>
            <a:ext cx="3711649" cy="215444"/>
          </a:xfrm>
          <a:prstGeom prst="rect">
            <a:avLst/>
          </a:prstGeom>
        </p:spPr>
        <p:txBody>
          <a:bodyPr/>
          <a:lstStyle>
            <a:lvl1pPr>
              <a:defRPr sz="1400" b="0">
                <a:solidFill>
                  <a:schemeClr val="accent1"/>
                </a:solidFill>
              </a:defRPr>
            </a:lvl1pPr>
            <a:lvl2pPr>
              <a:buNone/>
              <a:defRPr/>
            </a:lvl2pPr>
          </a:lstStyle>
          <a:p>
            <a:pPr lvl="0"/>
            <a:r>
              <a:rPr lang="en-US"/>
              <a:t>Click to edit Master text styles</a:t>
            </a:r>
          </a:p>
        </p:txBody>
      </p:sp>
      <p:sp>
        <p:nvSpPr>
          <p:cNvPr id="22" name="Content Placeholder 21"/>
          <p:cNvSpPr>
            <a:spLocks noGrp="1"/>
          </p:cNvSpPr>
          <p:nvPr>
            <p:ph sz="quarter" idx="18"/>
          </p:nvPr>
        </p:nvSpPr>
        <p:spPr>
          <a:xfrm>
            <a:off x="473081" y="1966743"/>
            <a:ext cx="3776663" cy="163121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1"/>
          <p:cNvSpPr>
            <a:spLocks noGrp="1"/>
          </p:cNvSpPr>
          <p:nvPr>
            <p:ph sz="quarter" idx="19"/>
          </p:nvPr>
        </p:nvSpPr>
        <p:spPr>
          <a:xfrm>
            <a:off x="4647049" y="1966743"/>
            <a:ext cx="3776663" cy="163121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Footer Placeholder 4"/>
          <p:cNvSpPr>
            <a:spLocks noGrp="1"/>
          </p:cNvSpPr>
          <p:nvPr>
            <p:ph type="ftr" sz="quarter" idx="20"/>
          </p:nvPr>
        </p:nvSpPr>
        <p:spPr>
          <a:xfrm>
            <a:off x="3608394" y="6511937"/>
            <a:ext cx="4740275" cy="138113"/>
          </a:xfrm>
          <a:prstGeom prst="rect">
            <a:avLst/>
          </a:prstGeom>
        </p:spPr>
        <p:txBody>
          <a:bodyPr/>
          <a:lstStyle>
            <a:lvl1pPr>
              <a:defRPr/>
            </a:lvl1pPr>
          </a:lstStyle>
          <a:p>
            <a:pPr>
              <a:defRPr/>
            </a:pPr>
            <a:r>
              <a:rPr lang="en-US"/>
              <a:t>Title of presentation goes here   |  </a:t>
            </a:r>
            <a:fld id="{EC401EB3-E023-2C49-A663-0F0ADC7464FA}" type="datetime4">
              <a:rPr lang="en-US"/>
              <a:pPr>
                <a:defRPr/>
              </a:pPr>
              <a:t>November 28, 2023</a:t>
            </a:fld>
            <a:endParaRPr lang="en-US"/>
          </a:p>
        </p:txBody>
      </p:sp>
      <p:sp>
        <p:nvSpPr>
          <p:cNvPr id="20" name="Slide Number Placeholder 9"/>
          <p:cNvSpPr>
            <a:spLocks noGrp="1"/>
          </p:cNvSpPr>
          <p:nvPr>
            <p:ph type="sldNum" sz="quarter" idx="21"/>
          </p:nvPr>
        </p:nvSpPr>
        <p:spPr>
          <a:xfrm>
            <a:off x="8429625" y="6511937"/>
            <a:ext cx="241300" cy="138113"/>
          </a:xfrm>
          <a:prstGeom prst="rect">
            <a:avLst/>
          </a:prstGeom>
        </p:spPr>
        <p:txBody>
          <a:bodyPr/>
          <a:lstStyle>
            <a:lvl1pPr>
              <a:defRPr/>
            </a:lvl1pPr>
          </a:lstStyle>
          <a:p>
            <a:pPr>
              <a:defRPr/>
            </a:pPr>
            <a:fld id="{DDD9A9C9-B509-EA45-A565-D0D760A0F1E2}" type="slidenum">
              <a:rPr lang="en-US"/>
              <a:pPr>
                <a:defRPr/>
              </a:pPr>
              <a:t>‹#›</a:t>
            </a:fld>
            <a:endParaRPr lang="en-US"/>
          </a:p>
        </p:txBody>
      </p:sp>
    </p:spTree>
    <p:extLst>
      <p:ext uri="{BB962C8B-B14F-4D97-AF65-F5344CB8AC3E}">
        <p14:creationId xmlns:p14="http://schemas.microsoft.com/office/powerpoint/2010/main" val="3317371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with text">
    <p:spTree>
      <p:nvGrpSpPr>
        <p:cNvPr id="1" name=""/>
        <p:cNvGrpSpPr/>
        <p:nvPr/>
      </p:nvGrpSpPr>
      <p:grpSpPr>
        <a:xfrm>
          <a:off x="0" y="0"/>
          <a:ext cx="0" cy="0"/>
          <a:chOff x="0" y="0"/>
          <a:chExt cx="0" cy="0"/>
        </a:xfrm>
      </p:grpSpPr>
      <p:sp>
        <p:nvSpPr>
          <p:cNvPr id="7" name="Rectangle 6"/>
          <p:cNvSpPr/>
          <p:nvPr userDrawn="1"/>
        </p:nvSpPr>
        <p:spPr>
          <a:xfrm>
            <a:off x="0" y="12"/>
            <a:ext cx="9144000" cy="594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0" descr="Picture 50.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17513" y="6143625"/>
            <a:ext cx="5524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33" y="454794"/>
            <a:ext cx="7761415" cy="383182"/>
          </a:xfrm>
          <a:prstGeom prst="rect">
            <a:avLst/>
          </a:prstGeom>
        </p:spPr>
        <p:txBody>
          <a:bodyPr/>
          <a:lstStyle>
            <a:lvl1pPr>
              <a:lnSpc>
                <a:spcPct val="83000"/>
              </a:lnSpc>
              <a:defRPr sz="3000" b="0">
                <a:solidFill>
                  <a:schemeClr val="accent3"/>
                </a:solidFill>
                <a:latin typeface="+mj-lt"/>
              </a:defRPr>
            </a:lvl1pPr>
          </a:lstStyle>
          <a:p>
            <a:r>
              <a:rPr lang="en-US"/>
              <a:t>Click to edit Master title style</a:t>
            </a:r>
            <a:endParaRPr lang="en-US" dirty="0"/>
          </a:p>
        </p:txBody>
      </p:sp>
      <p:sp>
        <p:nvSpPr>
          <p:cNvPr id="19" name="Content Placeholder 18"/>
          <p:cNvSpPr>
            <a:spLocks noGrp="1"/>
          </p:cNvSpPr>
          <p:nvPr>
            <p:ph sz="quarter" idx="10"/>
          </p:nvPr>
        </p:nvSpPr>
        <p:spPr>
          <a:xfrm>
            <a:off x="6041414" y="1653788"/>
            <a:ext cx="2769099" cy="1528111"/>
          </a:xfrm>
          <a:prstGeom prst="rect">
            <a:avLst/>
          </a:prstGeom>
        </p:spPr>
        <p:txBody>
          <a:bodyPr/>
          <a:lstStyle>
            <a:lvl1pPr>
              <a:lnSpc>
                <a:spcPct val="100000"/>
              </a:lnSpc>
              <a:defRPr sz="1400" b="0">
                <a:latin typeface="+mn-lt"/>
              </a:defRPr>
            </a:lvl1pPr>
            <a:lvl2pPr marL="0" indent="0">
              <a:buNone/>
              <a:defRPr sz="1400"/>
            </a:lvl2pPr>
            <a:lvl3pPr>
              <a:buFont typeface="Arial" pitchFamily="34" charset="0"/>
              <a:buChar char="•"/>
              <a:defRPr sz="1400"/>
            </a:lvl3pPr>
            <a:lvl4pPr>
              <a:buFont typeface="Segoe UI" pitchFamily="34" charset="0"/>
              <a:buChar char="–"/>
              <a:defRPr/>
            </a:lvl4pPr>
            <a:lvl5pPr>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6"/>
          <p:cNvSpPr>
            <a:spLocks noGrp="1"/>
          </p:cNvSpPr>
          <p:nvPr>
            <p:ph type="body" sz="quarter" idx="11"/>
          </p:nvPr>
        </p:nvSpPr>
        <p:spPr>
          <a:xfrm>
            <a:off x="6022979" y="4190205"/>
            <a:ext cx="2819400" cy="113108"/>
          </a:xfrm>
          <a:prstGeom prst="rect">
            <a:avLst/>
          </a:prstGeom>
        </p:spPr>
        <p:txBody>
          <a:bodyPr/>
          <a:lstStyle>
            <a:lvl1pPr>
              <a:lnSpc>
                <a:spcPct val="105000"/>
              </a:lnSpc>
              <a:defRPr sz="700" b="0">
                <a:latin typeface="+mn-lt"/>
              </a:defRPr>
            </a:lvl1pPr>
          </a:lstStyle>
          <a:p>
            <a:pPr lvl="0"/>
            <a:r>
              <a:rPr lang="en-US"/>
              <a:t>Click to edit Master text styles</a:t>
            </a:r>
          </a:p>
        </p:txBody>
      </p:sp>
      <p:sp>
        <p:nvSpPr>
          <p:cNvPr id="15" name="Text Placeholder 14"/>
          <p:cNvSpPr>
            <a:spLocks noGrp="1"/>
          </p:cNvSpPr>
          <p:nvPr>
            <p:ph type="body" sz="quarter" idx="12"/>
          </p:nvPr>
        </p:nvSpPr>
        <p:spPr>
          <a:xfrm>
            <a:off x="452438" y="1624013"/>
            <a:ext cx="4991100" cy="215444"/>
          </a:xfrm>
          <a:prstGeom prst="rect">
            <a:avLst/>
          </a:prstGeom>
        </p:spPr>
        <p:txBody>
          <a:bodyPr/>
          <a:lstStyle>
            <a:lvl1pPr>
              <a:defRPr sz="1400" b="0">
                <a:solidFill>
                  <a:schemeClr val="accent1"/>
                </a:solidFill>
                <a:latin typeface="+mn-lt"/>
              </a:defRPr>
            </a:lvl1pPr>
            <a:lvl2pPr>
              <a:buNone/>
              <a:defRPr/>
            </a:lvl2pPr>
          </a:lstStyle>
          <a:p>
            <a:pPr lvl="0"/>
            <a:r>
              <a:rPr lang="en-US"/>
              <a:t>Click to edit Master text styles</a:t>
            </a:r>
          </a:p>
        </p:txBody>
      </p:sp>
      <p:sp>
        <p:nvSpPr>
          <p:cNvPr id="16" name="Content Placeholder 15"/>
          <p:cNvSpPr>
            <a:spLocks noGrp="1"/>
          </p:cNvSpPr>
          <p:nvPr>
            <p:ph sz="quarter" idx="14"/>
          </p:nvPr>
        </p:nvSpPr>
        <p:spPr>
          <a:xfrm>
            <a:off x="473076" y="2009775"/>
            <a:ext cx="5121275" cy="1631216"/>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4"/>
          <p:cNvSpPr>
            <a:spLocks noGrp="1"/>
          </p:cNvSpPr>
          <p:nvPr>
            <p:ph type="ftr" sz="quarter" idx="15"/>
          </p:nvPr>
        </p:nvSpPr>
        <p:spPr>
          <a:xfrm>
            <a:off x="3608394" y="6511937"/>
            <a:ext cx="4740275" cy="138113"/>
          </a:xfrm>
          <a:prstGeom prst="rect">
            <a:avLst/>
          </a:prstGeom>
        </p:spPr>
        <p:txBody>
          <a:bodyPr/>
          <a:lstStyle>
            <a:lvl1pPr>
              <a:defRPr/>
            </a:lvl1pPr>
          </a:lstStyle>
          <a:p>
            <a:pPr>
              <a:defRPr/>
            </a:pPr>
            <a:r>
              <a:rPr lang="en-US"/>
              <a:t>Title of presentation goes here   |  </a:t>
            </a:r>
            <a:fld id="{423BFB42-E882-4D40-A142-0CB7DD41D552}" type="datetime4">
              <a:rPr lang="en-US"/>
              <a:pPr>
                <a:defRPr/>
              </a:pPr>
              <a:t>November 28, 2023</a:t>
            </a:fld>
            <a:endParaRPr lang="en-US"/>
          </a:p>
        </p:txBody>
      </p:sp>
      <p:sp>
        <p:nvSpPr>
          <p:cNvPr id="10" name="Slide Number Placeholder 9"/>
          <p:cNvSpPr>
            <a:spLocks noGrp="1"/>
          </p:cNvSpPr>
          <p:nvPr>
            <p:ph type="sldNum" sz="quarter" idx="16"/>
          </p:nvPr>
        </p:nvSpPr>
        <p:spPr>
          <a:xfrm>
            <a:off x="8429625" y="6511937"/>
            <a:ext cx="241300" cy="138113"/>
          </a:xfrm>
          <a:prstGeom prst="rect">
            <a:avLst/>
          </a:prstGeom>
        </p:spPr>
        <p:txBody>
          <a:bodyPr/>
          <a:lstStyle>
            <a:lvl1pPr>
              <a:defRPr/>
            </a:lvl1pPr>
          </a:lstStyle>
          <a:p>
            <a:pPr>
              <a:defRPr/>
            </a:pPr>
            <a:fld id="{5A995B65-0498-A84D-920F-AF67FA02832D}" type="slidenum">
              <a:rPr lang="en-US"/>
              <a:pPr>
                <a:defRPr/>
              </a:pPr>
              <a:t>‹#›</a:t>
            </a:fld>
            <a:endParaRPr lang="en-US"/>
          </a:p>
        </p:txBody>
      </p:sp>
    </p:spTree>
    <p:extLst>
      <p:ext uri="{BB962C8B-B14F-4D97-AF65-F5344CB8AC3E}">
        <p14:creationId xmlns:p14="http://schemas.microsoft.com/office/powerpoint/2010/main" val="72717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White Bkg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1"/>
            </p:custDataLst>
            <p:extLst>
              <p:ext uri="{D42A27DB-BD31-4B8C-83A1-F6EECF244321}">
                <p14:modId xmlns:p14="http://schemas.microsoft.com/office/powerpoint/2010/main" val="1490112006"/>
              </p:ext>
            </p:extLst>
          </p:nvPr>
        </p:nvGraphicFramePr>
        <p:xfrm>
          <a:off x="1590" y="2125"/>
          <a:ext cx="1588" cy="211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6" name="Object 5" hidden="1"/>
                      <p:cNvPicPr/>
                      <p:nvPr/>
                    </p:nvPicPr>
                    <p:blipFill>
                      <a:blip r:embed="rId4"/>
                      <a:stretch>
                        <a:fillRect/>
                      </a:stretch>
                    </p:blipFill>
                    <p:spPr>
                      <a:xfrm>
                        <a:off x="1590" y="2125"/>
                        <a:ext cx="1588" cy="2117"/>
                      </a:xfrm>
                      <a:prstGeom prst="rect">
                        <a:avLst/>
                      </a:prstGeom>
                    </p:spPr>
                  </p:pic>
                </p:oleObj>
              </mc:Fallback>
            </mc:AlternateContent>
          </a:graphicData>
        </a:graphic>
      </p:graphicFrame>
      <p:sp>
        <p:nvSpPr>
          <p:cNvPr id="3" name="Title 2"/>
          <p:cNvSpPr>
            <a:spLocks noGrp="1"/>
          </p:cNvSpPr>
          <p:nvPr>
            <p:ph type="title" hasCustomPrompt="1"/>
          </p:nvPr>
        </p:nvSpPr>
        <p:spPr/>
        <p:txBody>
          <a:bodyPr wrap="none" anchor="ctr" anchorCtr="0">
            <a:noAutofit/>
          </a:bodyPr>
          <a:lstStyle/>
          <a:p>
            <a:br>
              <a:rPr lang="en-US" dirty="0"/>
            </a:br>
            <a:endParaRPr lang="en-US" dirty="0"/>
          </a:p>
        </p:txBody>
      </p:sp>
      <p:sp>
        <p:nvSpPr>
          <p:cNvPr id="7" name="Slide Number Placeholder 9"/>
          <p:cNvSpPr>
            <a:spLocks noGrp="1"/>
          </p:cNvSpPr>
          <p:nvPr>
            <p:ph type="sldNum" sz="quarter" idx="4"/>
          </p:nvPr>
        </p:nvSpPr>
        <p:spPr>
          <a:xfrm>
            <a:off x="8610600" y="6298276"/>
            <a:ext cx="228600" cy="410241"/>
          </a:xfrm>
          <a:prstGeom prst="rect">
            <a:avLst/>
          </a:prstGeom>
        </p:spPr>
        <p:txBody>
          <a:bodyPr vert="horz" wrap="square" lIns="0" tIns="0" rIns="0" bIns="0" rtlCol="0" anchor="ctr">
            <a:spAutoFit/>
          </a:bodyPr>
          <a:lstStyle>
            <a:lvl1pPr algn="ctr" fontAlgn="auto">
              <a:spcBef>
                <a:spcPts val="0"/>
              </a:spcBef>
              <a:spcAft>
                <a:spcPts val="0"/>
              </a:spcAft>
              <a:defRPr sz="1333" b="0" smtClean="0">
                <a:solidFill>
                  <a:srgbClr val="586F9B"/>
                </a:solidFill>
                <a:latin typeface="+mn-lt"/>
              </a:defRPr>
            </a:lvl1pPr>
          </a:lstStyle>
          <a:p>
            <a:pPr>
              <a:defRPr/>
            </a:pPr>
            <a:fld id="{2EDAC284-59FC-4EEB-A7F8-63017E0BC0CE}" type="slidenum">
              <a:rPr lang="en-US" smtClean="0"/>
              <a:pPr>
                <a:defRPr/>
              </a:pPr>
              <a:t>‹#›</a:t>
            </a:fld>
            <a:endParaRPr lang="en-US" dirty="0"/>
          </a:p>
        </p:txBody>
      </p:sp>
    </p:spTree>
    <p:extLst>
      <p:ext uri="{BB962C8B-B14F-4D97-AF65-F5344CB8AC3E}">
        <p14:creationId xmlns:p14="http://schemas.microsoft.com/office/powerpoint/2010/main" val="1096334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no bullets">
    <p:spTree>
      <p:nvGrpSpPr>
        <p:cNvPr id="1" name=""/>
        <p:cNvGrpSpPr/>
        <p:nvPr/>
      </p:nvGrpSpPr>
      <p:grpSpPr>
        <a:xfrm>
          <a:off x="0" y="0"/>
          <a:ext cx="0" cy="0"/>
          <a:chOff x="0" y="0"/>
          <a:chExt cx="0" cy="0"/>
        </a:xfrm>
      </p:grpSpPr>
      <p:sp>
        <p:nvSpPr>
          <p:cNvPr id="4" name="Rectangle 3"/>
          <p:cNvSpPr/>
          <p:nvPr userDrawn="1"/>
        </p:nvSpPr>
        <p:spPr>
          <a:xfrm>
            <a:off x="0" y="0"/>
            <a:ext cx="9144000" cy="59499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457206" y="376238"/>
            <a:ext cx="8213725" cy="461962"/>
          </a:xfrm>
          <a:prstGeom prst="rect">
            <a:avLst/>
          </a:prstGeo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461961" y="1327635"/>
            <a:ext cx="8208964" cy="1501180"/>
          </a:xfrm>
          <a:prstGeom prst="rect">
            <a:avLst/>
          </a:prstGeom>
        </p:spPr>
        <p:txBody>
          <a:bodyPr/>
          <a:lstStyle>
            <a:lvl1pPr>
              <a:lnSpc>
                <a:spcPct val="95000"/>
              </a:lnSpc>
              <a:defRPr sz="2400" b="0">
                <a:latin typeface="+mn-lt"/>
              </a:defRPr>
            </a:lvl1pPr>
            <a:lvl2pPr marL="0" indent="0">
              <a:lnSpc>
                <a:spcPct val="95000"/>
              </a:lnSpc>
              <a:buNone/>
              <a:defRPr sz="1300">
                <a:latin typeface="+mn-lt"/>
              </a:defRPr>
            </a:lvl2pPr>
            <a:lvl3pPr marL="344470" indent="-173030">
              <a:lnSpc>
                <a:spcPct val="90000"/>
              </a:lnSpc>
              <a:buFont typeface="Arial" pitchFamily="34" charset="0"/>
              <a:buChar char="•"/>
              <a:defRPr sz="1200">
                <a:latin typeface="+mn-lt"/>
              </a:defRPr>
            </a:lvl3pPr>
            <a:lvl4pPr>
              <a:lnSpc>
                <a:spcPct val="90000"/>
              </a:lnSpc>
              <a:buFont typeface="Segoe UI" pitchFamily="34" charset="0"/>
              <a:buChar char="–"/>
              <a:defRPr sz="1200">
                <a:latin typeface="+mn-lt"/>
              </a:defRPr>
            </a:lvl4pPr>
            <a:lvl5pPr>
              <a:lnSpc>
                <a:spcPct val="90000"/>
              </a:lnSpc>
              <a:buFont typeface="Arial" pitchFamily="34" charset="0"/>
              <a:buChar char="•"/>
              <a:defRPr sz="12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3608394" y="6511937"/>
            <a:ext cx="4740275" cy="138113"/>
          </a:xfrm>
          <a:prstGeom prst="rect">
            <a:avLst/>
          </a:prstGeom>
        </p:spPr>
        <p:txBody>
          <a:bodyPr/>
          <a:lstStyle>
            <a:lvl1pPr>
              <a:defRPr/>
            </a:lvl1pPr>
          </a:lstStyle>
          <a:p>
            <a:pPr>
              <a:defRPr/>
            </a:pPr>
            <a:r>
              <a:rPr lang="en-US"/>
              <a:t>Title of presentation goes here   |  </a:t>
            </a:r>
            <a:fld id="{138BCD36-373B-D141-9CAE-B9CF83BD4A68}" type="datetime4">
              <a:rPr lang="en-US"/>
              <a:pPr>
                <a:defRPr/>
              </a:pPr>
              <a:t>November 28, 2023</a:t>
            </a:fld>
            <a:endParaRPr lang="en-US"/>
          </a:p>
        </p:txBody>
      </p:sp>
      <p:sp>
        <p:nvSpPr>
          <p:cNvPr id="6" name="Slide Number Placeholder 9"/>
          <p:cNvSpPr>
            <a:spLocks noGrp="1"/>
          </p:cNvSpPr>
          <p:nvPr>
            <p:ph type="sldNum" sz="quarter" idx="11"/>
          </p:nvPr>
        </p:nvSpPr>
        <p:spPr>
          <a:xfrm>
            <a:off x="8429625" y="6511937"/>
            <a:ext cx="241300" cy="138113"/>
          </a:xfrm>
          <a:prstGeom prst="rect">
            <a:avLst/>
          </a:prstGeom>
        </p:spPr>
        <p:txBody>
          <a:bodyPr/>
          <a:lstStyle>
            <a:lvl1pPr>
              <a:defRPr/>
            </a:lvl1pPr>
          </a:lstStyle>
          <a:p>
            <a:pPr>
              <a:defRPr/>
            </a:pPr>
            <a:fld id="{80D89977-A42C-034A-A691-4C459E312E06}" type="slidenum">
              <a:rPr lang="en-US"/>
              <a:pPr>
                <a:defRPr/>
              </a:pPr>
              <a:t>‹#›</a:t>
            </a:fld>
            <a:endParaRPr lang="en-US"/>
          </a:p>
        </p:txBody>
      </p:sp>
    </p:spTree>
    <p:extLst>
      <p:ext uri="{BB962C8B-B14F-4D97-AF65-F5344CB8AC3E}">
        <p14:creationId xmlns:p14="http://schemas.microsoft.com/office/powerpoint/2010/main" val="90976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Steel">
    <p:spTree>
      <p:nvGrpSpPr>
        <p:cNvPr id="1" name=""/>
        <p:cNvGrpSpPr/>
        <p:nvPr/>
      </p:nvGrpSpPr>
      <p:grpSpPr>
        <a:xfrm>
          <a:off x="0" y="0"/>
          <a:ext cx="0" cy="0"/>
          <a:chOff x="0" y="0"/>
          <a:chExt cx="0" cy="0"/>
        </a:xfrm>
      </p:grpSpPr>
      <p:sp>
        <p:nvSpPr>
          <p:cNvPr id="2" name="Rectangle 1"/>
          <p:cNvSpPr/>
          <p:nvPr userDrawn="1"/>
        </p:nvSpPr>
        <p:spPr>
          <a:xfrm>
            <a:off x="0" y="6"/>
            <a:ext cx="9144000" cy="6857995"/>
          </a:xfrm>
          <a:prstGeom prst="rect">
            <a:avLst/>
          </a:prstGeom>
          <a:solidFill>
            <a:srgbClr val="2E87B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Tree>
    <p:extLst>
      <p:ext uri="{BB962C8B-B14F-4D97-AF65-F5344CB8AC3E}">
        <p14:creationId xmlns:p14="http://schemas.microsoft.com/office/powerpoint/2010/main" val="12079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8" descr="growthpattern_medrainsm.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 y="0"/>
            <a:ext cx="91313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ate Placeholder 4"/>
          <p:cNvSpPr>
            <a:spLocks noGrp="1"/>
          </p:cNvSpPr>
          <p:nvPr>
            <p:ph type="dt" sz="half" idx="10"/>
          </p:nvPr>
        </p:nvSpPr>
        <p:spPr/>
        <p:txBody>
          <a:bodyPr/>
          <a:lstStyle>
            <a:lvl1pPr>
              <a:defRPr/>
            </a:lvl1pPr>
          </a:lstStyle>
          <a:p>
            <a:pPr>
              <a:defRPr/>
            </a:pPr>
            <a:fld id="{161E4CF0-7977-4247-8EBE-318FEDB7D198}" type="datetime4">
              <a:rPr lang="en-US"/>
              <a:pPr>
                <a:defRPr/>
              </a:pPr>
              <a:t>November 28, 2023</a:t>
            </a:fld>
            <a:endParaRPr lang="en-US"/>
          </a:p>
        </p:txBody>
      </p:sp>
    </p:spTree>
    <p:extLst>
      <p:ext uri="{BB962C8B-B14F-4D97-AF65-F5344CB8AC3E}">
        <p14:creationId xmlns:p14="http://schemas.microsoft.com/office/powerpoint/2010/main" val="2089669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_bullets">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E87B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Tree>
    <p:extLst>
      <p:ext uri="{BB962C8B-B14F-4D97-AF65-F5344CB8AC3E}">
        <p14:creationId xmlns:p14="http://schemas.microsoft.com/office/powerpoint/2010/main" val="393893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2E87B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Tree>
    <p:extLst>
      <p:ext uri="{BB962C8B-B14F-4D97-AF65-F5344CB8AC3E}">
        <p14:creationId xmlns:p14="http://schemas.microsoft.com/office/powerpoint/2010/main" val="96293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numbered">
    <p:spTree>
      <p:nvGrpSpPr>
        <p:cNvPr id="1" name=""/>
        <p:cNvGrpSpPr/>
        <p:nvPr/>
      </p:nvGrpSpPr>
      <p:grpSpPr>
        <a:xfrm>
          <a:off x="0" y="0"/>
          <a:ext cx="0" cy="0"/>
          <a:chOff x="0" y="0"/>
          <a:chExt cx="0" cy="0"/>
        </a:xfrm>
      </p:grpSpPr>
      <p:sp>
        <p:nvSpPr>
          <p:cNvPr id="4" name="Rectangle 3"/>
          <p:cNvSpPr/>
          <p:nvPr userDrawn="1"/>
        </p:nvSpPr>
        <p:spPr>
          <a:xfrm>
            <a:off x="0" y="12"/>
            <a:ext cx="9144000" cy="5953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 name="Title 1"/>
          <p:cNvSpPr>
            <a:spLocks noGrp="1"/>
          </p:cNvSpPr>
          <p:nvPr>
            <p:ph type="title"/>
          </p:nvPr>
        </p:nvSpPr>
        <p:spPr>
          <a:xfrm>
            <a:off x="457206" y="376238"/>
            <a:ext cx="8213725" cy="461962"/>
          </a:xfrm>
          <a:prstGeom prst="rect">
            <a:avLst/>
          </a:prstGeom>
        </p:spPr>
        <p:txBody>
          <a:bodyPr/>
          <a:lstStyle>
            <a:lvl1pPr>
              <a:defRPr>
                <a:solidFill>
                  <a:schemeClr val="accent3"/>
                </a:solidFill>
              </a:defRPr>
            </a:lvl1pPr>
          </a:lstStyle>
          <a:p>
            <a:r>
              <a:rPr lang="en-US"/>
              <a:t>Click to edit Master title style</a:t>
            </a:r>
            <a:endParaRPr lang="en-US" dirty="0"/>
          </a:p>
        </p:txBody>
      </p:sp>
      <p:sp>
        <p:nvSpPr>
          <p:cNvPr id="11" name="Text Placeholder 10"/>
          <p:cNvSpPr>
            <a:spLocks noGrp="1"/>
          </p:cNvSpPr>
          <p:nvPr>
            <p:ph type="body" sz="quarter" idx="10"/>
          </p:nvPr>
        </p:nvSpPr>
        <p:spPr>
          <a:xfrm>
            <a:off x="466345" y="1335024"/>
            <a:ext cx="8197850" cy="1631216"/>
          </a:xfrm>
          <a:prstGeom prst="rect">
            <a:avLst/>
          </a:prstGeom>
        </p:spPr>
        <p:txBody>
          <a:bodyPr/>
          <a:lstStyle>
            <a:lvl1pPr marL="342882" indent="-342882">
              <a:buFont typeface="+mj-lt"/>
              <a:buAutoNum type="arabicPeriod"/>
              <a:defRPr b="0"/>
            </a:lvl1pPr>
            <a:lvl2pPr marL="568296" indent="-222240">
              <a:buFont typeface="Tahoma" pitchFamily="34" charset="0"/>
              <a:buChar char="–"/>
              <a:defRPr/>
            </a:lvl2pPr>
            <a:lvl3pPr marL="746088" indent="-177792">
              <a:buFont typeface="Arial" pitchFamily="34" charset="0"/>
              <a:buChar char="•"/>
              <a:defRPr sz="1400"/>
            </a:lvl3pPr>
            <a:lvl4pPr marL="914354" indent="-168266">
              <a:buFont typeface="Tahoma" pitchFamily="34" charset="0"/>
              <a:buChar char="–"/>
              <a:defRPr sz="1400"/>
            </a:lvl4pPr>
            <a:lvl5pPr marL="1082621" indent="-168266">
              <a:buFont typeface="Arial" pitchFamily="34" charset="0"/>
              <a:buChar cha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608394" y="6511937"/>
            <a:ext cx="4740275" cy="138113"/>
          </a:xfrm>
          <a:prstGeom prst="rect">
            <a:avLst/>
          </a:prstGeom>
        </p:spPr>
        <p:txBody>
          <a:bodyPr/>
          <a:lstStyle>
            <a:lvl1pPr>
              <a:defRPr/>
            </a:lvl1pPr>
          </a:lstStyle>
          <a:p>
            <a:pPr>
              <a:defRPr/>
            </a:pPr>
            <a:r>
              <a:rPr lang="en-US"/>
              <a:t>Title of presentation goes here   |  </a:t>
            </a:r>
            <a:fld id="{025EFA57-71BD-AF4C-A5CB-DE5DE56B76EE}" type="datetime4">
              <a:rPr lang="en-US"/>
              <a:pPr>
                <a:defRPr/>
              </a:pPr>
              <a:t>November 28, 2023</a:t>
            </a:fld>
            <a:endParaRPr lang="en-US"/>
          </a:p>
        </p:txBody>
      </p:sp>
      <p:sp>
        <p:nvSpPr>
          <p:cNvPr id="6" name="Slide Number Placeholder 9"/>
          <p:cNvSpPr>
            <a:spLocks noGrp="1"/>
          </p:cNvSpPr>
          <p:nvPr>
            <p:ph type="sldNum" sz="quarter" idx="12"/>
          </p:nvPr>
        </p:nvSpPr>
        <p:spPr>
          <a:xfrm>
            <a:off x="8429625" y="6511937"/>
            <a:ext cx="241300" cy="138113"/>
          </a:xfrm>
          <a:prstGeom prst="rect">
            <a:avLst/>
          </a:prstGeom>
        </p:spPr>
        <p:txBody>
          <a:bodyPr/>
          <a:lstStyle>
            <a:lvl1pPr>
              <a:defRPr/>
            </a:lvl1pPr>
          </a:lstStyle>
          <a:p>
            <a:pPr>
              <a:defRPr/>
            </a:pPr>
            <a:fld id="{A3F6A184-32CC-8447-AEDD-F712BE7CE841}" type="slidenum">
              <a:rPr lang="en-US"/>
              <a:pPr>
                <a:defRPr/>
              </a:pPr>
              <a:t>‹#›</a:t>
            </a:fld>
            <a:endParaRPr lang="en-US"/>
          </a:p>
        </p:txBody>
      </p:sp>
    </p:spTree>
    <p:extLst>
      <p:ext uri="{BB962C8B-B14F-4D97-AF65-F5344CB8AC3E}">
        <p14:creationId xmlns:p14="http://schemas.microsoft.com/office/powerpoint/2010/main" val="86570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6" y="376238"/>
            <a:ext cx="8213725" cy="461962"/>
          </a:xfrm>
          <a:prstGeom prst="rect">
            <a:avLst/>
          </a:prstGeo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320504"/>
            <a:ext cx="4038600" cy="1651221"/>
          </a:xfrm>
          <a:prstGeom prst="rect">
            <a:avLst/>
          </a:prstGeom>
        </p:spPr>
        <p:txBody>
          <a:bodyPr/>
          <a:lstStyle>
            <a:lvl1pPr>
              <a:defRPr sz="2000" b="0">
                <a:solidFill>
                  <a:schemeClr val="tx1"/>
                </a:solidFill>
                <a:latin typeface="+mn-lt"/>
              </a:defRPr>
            </a:lvl1pPr>
            <a:lvl2pPr marL="0" indent="0">
              <a:lnSpc>
                <a:spcPct val="95000"/>
              </a:lnSpc>
              <a:buNone/>
              <a:defRPr sz="2000">
                <a:solidFill>
                  <a:schemeClr val="tx1"/>
                </a:solidFill>
                <a:latin typeface="+mn-lt"/>
              </a:defRPr>
            </a:lvl2pPr>
            <a:lvl3pPr marL="0" indent="0">
              <a:lnSpc>
                <a:spcPct val="110000"/>
              </a:lnSpc>
              <a:buNone/>
              <a:defRPr sz="1300">
                <a:solidFill>
                  <a:schemeClr val="tx1"/>
                </a:solidFill>
                <a:latin typeface="+mn-lt"/>
              </a:defRPr>
            </a:lvl3pPr>
            <a:lvl4pPr marL="171442" indent="0">
              <a:buNone/>
              <a:defRPr sz="1200">
                <a:solidFill>
                  <a:schemeClr val="tx1"/>
                </a:solidFill>
                <a:latin typeface="+mn-lt"/>
              </a:defRPr>
            </a:lvl4pPr>
            <a:lvl5pPr marL="515914" indent="-171442">
              <a:buNone/>
              <a:defRPr sz="1200">
                <a:solidFill>
                  <a:schemeClr val="tx1"/>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320504"/>
            <a:ext cx="4038600" cy="1651221"/>
          </a:xfrm>
          <a:prstGeom prst="rect">
            <a:avLst/>
          </a:prstGeom>
        </p:spPr>
        <p:txBody>
          <a:bodyPr/>
          <a:lstStyle>
            <a:lvl1pPr>
              <a:defRPr sz="2000" b="0">
                <a:solidFill>
                  <a:schemeClr val="tx1"/>
                </a:solidFill>
                <a:latin typeface="+mn-lt"/>
              </a:defRPr>
            </a:lvl1pPr>
            <a:lvl2pPr marL="0" indent="0">
              <a:lnSpc>
                <a:spcPct val="95000"/>
              </a:lnSpc>
              <a:buNone/>
              <a:defRPr sz="2000">
                <a:solidFill>
                  <a:schemeClr val="tx1"/>
                </a:solidFill>
                <a:latin typeface="+mn-lt"/>
              </a:defRPr>
            </a:lvl2pPr>
            <a:lvl3pPr marL="0" indent="0">
              <a:lnSpc>
                <a:spcPct val="110000"/>
              </a:lnSpc>
              <a:buNone/>
              <a:defRPr sz="1300">
                <a:solidFill>
                  <a:schemeClr val="tx1"/>
                </a:solidFill>
                <a:latin typeface="+mn-lt"/>
              </a:defRPr>
            </a:lvl3pPr>
            <a:lvl4pPr marL="344470" indent="-173030">
              <a:buNone/>
              <a:defRPr sz="1200">
                <a:solidFill>
                  <a:schemeClr val="tx1"/>
                </a:solidFill>
                <a:latin typeface="+mn-lt"/>
              </a:defRPr>
            </a:lvl4pPr>
            <a:lvl5pPr marL="515914" indent="-171442">
              <a:buNone/>
              <a:defRPr sz="1200">
                <a:solidFill>
                  <a:schemeClr val="tx1"/>
                </a:solidFill>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0"/>
          </p:nvPr>
        </p:nvSpPr>
        <p:spPr>
          <a:xfrm>
            <a:off x="3608394" y="6511937"/>
            <a:ext cx="4740275" cy="138113"/>
          </a:xfrm>
          <a:prstGeom prst="rect">
            <a:avLst/>
          </a:prstGeom>
        </p:spPr>
        <p:txBody>
          <a:bodyPr/>
          <a:lstStyle>
            <a:lvl1pPr>
              <a:defRPr/>
            </a:lvl1pPr>
          </a:lstStyle>
          <a:p>
            <a:pPr>
              <a:defRPr/>
            </a:pPr>
            <a:r>
              <a:rPr lang="en-US"/>
              <a:t>Title of presentation goes here   |  </a:t>
            </a:r>
            <a:fld id="{65E8855B-C96D-8641-9E76-E25902D35C6C}" type="datetime4">
              <a:rPr lang="en-US"/>
              <a:pPr>
                <a:defRPr/>
              </a:pPr>
              <a:t>November 28, 2023</a:t>
            </a:fld>
            <a:endParaRPr lang="en-US"/>
          </a:p>
        </p:txBody>
      </p:sp>
      <p:sp>
        <p:nvSpPr>
          <p:cNvPr id="6" name="Slide Number Placeholder 9"/>
          <p:cNvSpPr>
            <a:spLocks noGrp="1"/>
          </p:cNvSpPr>
          <p:nvPr>
            <p:ph type="sldNum" sz="quarter" idx="11"/>
          </p:nvPr>
        </p:nvSpPr>
        <p:spPr>
          <a:xfrm>
            <a:off x="8429625" y="6511937"/>
            <a:ext cx="241300" cy="138113"/>
          </a:xfrm>
          <a:prstGeom prst="rect">
            <a:avLst/>
          </a:prstGeom>
        </p:spPr>
        <p:txBody>
          <a:bodyPr/>
          <a:lstStyle>
            <a:lvl1pPr>
              <a:defRPr/>
            </a:lvl1pPr>
          </a:lstStyle>
          <a:p>
            <a:pPr>
              <a:defRPr/>
            </a:pPr>
            <a:fld id="{86405B1E-75D7-874B-A1E2-E515CE405332}" type="slidenum">
              <a:rPr lang="en-US"/>
              <a:pPr>
                <a:defRPr/>
              </a:pPr>
              <a:t>‹#›</a:t>
            </a:fld>
            <a:endParaRPr lang="en-US"/>
          </a:p>
        </p:txBody>
      </p:sp>
    </p:spTree>
    <p:extLst>
      <p:ext uri="{BB962C8B-B14F-4D97-AF65-F5344CB8AC3E}">
        <p14:creationId xmlns:p14="http://schemas.microsoft.com/office/powerpoint/2010/main" val="1752786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Rectangle 4"/>
          <p:cNvSpPr/>
          <p:nvPr userDrawn="1"/>
        </p:nvSpPr>
        <p:spPr>
          <a:xfrm>
            <a:off x="0" y="12"/>
            <a:ext cx="9144000" cy="59483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10" descr="Picture 50.png"/>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17513" y="6143625"/>
            <a:ext cx="552450"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433" y="454794"/>
            <a:ext cx="7761415" cy="383182"/>
          </a:xfrm>
          <a:prstGeom prst="rect">
            <a:avLst/>
          </a:prstGeom>
        </p:spPr>
        <p:txBody>
          <a:bodyPr/>
          <a:lstStyle>
            <a:lvl1pPr>
              <a:lnSpc>
                <a:spcPct val="83000"/>
              </a:lnSpc>
              <a:defRPr sz="3000" b="0">
                <a:solidFill>
                  <a:schemeClr val="accent3"/>
                </a:solidFill>
              </a:defRPr>
            </a:lvl1pPr>
          </a:lstStyle>
          <a:p>
            <a:r>
              <a:rPr lang="en-US"/>
              <a:t>Click to edit Master title style</a:t>
            </a:r>
            <a:endParaRPr lang="en-US" dirty="0"/>
          </a:p>
        </p:txBody>
      </p:sp>
      <p:sp>
        <p:nvSpPr>
          <p:cNvPr id="15" name="Text Placeholder 14"/>
          <p:cNvSpPr>
            <a:spLocks noGrp="1"/>
          </p:cNvSpPr>
          <p:nvPr>
            <p:ph type="body" sz="quarter" idx="12"/>
          </p:nvPr>
        </p:nvSpPr>
        <p:spPr>
          <a:xfrm>
            <a:off x="1893346" y="1624012"/>
            <a:ext cx="5362622" cy="215444"/>
          </a:xfrm>
          <a:prstGeom prst="rect">
            <a:avLst/>
          </a:prstGeom>
        </p:spPr>
        <p:txBody>
          <a:bodyPr/>
          <a:lstStyle>
            <a:lvl1pPr algn="ctr">
              <a:defRPr sz="1400" b="0">
                <a:solidFill>
                  <a:schemeClr val="accent1"/>
                </a:solidFill>
              </a:defRPr>
            </a:lvl1pPr>
            <a:lvl2pPr>
              <a:buNone/>
              <a:defRPr/>
            </a:lvl2pPr>
          </a:lstStyle>
          <a:p>
            <a:pPr lvl="0"/>
            <a:r>
              <a:rPr lang="en-US"/>
              <a:t>Click to edit Master text styles</a:t>
            </a:r>
          </a:p>
        </p:txBody>
      </p:sp>
      <p:sp>
        <p:nvSpPr>
          <p:cNvPr id="14" name="Content Placeholder 13"/>
          <p:cNvSpPr>
            <a:spLocks noGrp="1"/>
          </p:cNvSpPr>
          <p:nvPr>
            <p:ph sz="quarter" idx="13"/>
          </p:nvPr>
        </p:nvSpPr>
        <p:spPr>
          <a:xfrm>
            <a:off x="1893889" y="2009775"/>
            <a:ext cx="5378450" cy="1631216"/>
          </a:xfrm>
          <a:prstGeom prst="rect">
            <a:avLst/>
          </a:prstGeo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4"/>
          </p:nvPr>
        </p:nvSpPr>
        <p:spPr>
          <a:xfrm>
            <a:off x="3608394" y="6511937"/>
            <a:ext cx="4740275" cy="138113"/>
          </a:xfrm>
          <a:prstGeom prst="rect">
            <a:avLst/>
          </a:prstGeom>
        </p:spPr>
        <p:txBody>
          <a:bodyPr/>
          <a:lstStyle>
            <a:lvl1pPr>
              <a:defRPr/>
            </a:lvl1pPr>
          </a:lstStyle>
          <a:p>
            <a:pPr>
              <a:defRPr/>
            </a:pPr>
            <a:r>
              <a:rPr lang="en-US"/>
              <a:t>Title of presentation goes here   |  </a:t>
            </a:r>
            <a:fld id="{27B7D1B2-15B6-3B42-80C8-AD821612351B}" type="datetime4">
              <a:rPr lang="en-US"/>
              <a:pPr>
                <a:defRPr/>
              </a:pPr>
              <a:t>November 28, 2023</a:t>
            </a:fld>
            <a:endParaRPr lang="en-US"/>
          </a:p>
        </p:txBody>
      </p:sp>
      <p:sp>
        <p:nvSpPr>
          <p:cNvPr id="8" name="Slide Number Placeholder 9"/>
          <p:cNvSpPr>
            <a:spLocks noGrp="1"/>
          </p:cNvSpPr>
          <p:nvPr>
            <p:ph type="sldNum" sz="quarter" idx="15"/>
          </p:nvPr>
        </p:nvSpPr>
        <p:spPr>
          <a:xfrm>
            <a:off x="8429625" y="6511937"/>
            <a:ext cx="241300" cy="138113"/>
          </a:xfrm>
          <a:prstGeom prst="rect">
            <a:avLst/>
          </a:prstGeom>
        </p:spPr>
        <p:txBody>
          <a:bodyPr/>
          <a:lstStyle>
            <a:lvl1pPr>
              <a:defRPr/>
            </a:lvl1pPr>
          </a:lstStyle>
          <a:p>
            <a:pPr>
              <a:defRPr/>
            </a:pPr>
            <a:fld id="{628D4B44-C20D-5D4A-8780-E96410E1F916}" type="slidenum">
              <a:rPr lang="en-US"/>
              <a:pPr>
                <a:defRPr/>
              </a:pPr>
              <a:t>‹#›</a:t>
            </a:fld>
            <a:endParaRPr lang="en-US"/>
          </a:p>
        </p:txBody>
      </p:sp>
    </p:spTree>
    <p:extLst>
      <p:ext uri="{BB962C8B-B14F-4D97-AF65-F5344CB8AC3E}">
        <p14:creationId xmlns:p14="http://schemas.microsoft.com/office/powerpoint/2010/main" val="250544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Date Placeholder 7"/>
          <p:cNvSpPr>
            <a:spLocks noGrp="1"/>
          </p:cNvSpPr>
          <p:nvPr>
            <p:ph type="dt" sz="half" idx="2"/>
          </p:nvPr>
        </p:nvSpPr>
        <p:spPr>
          <a:xfrm>
            <a:off x="3221038" y="7237219"/>
            <a:ext cx="2133600" cy="138499"/>
          </a:xfrm>
          <a:prstGeom prst="rect">
            <a:avLst/>
          </a:prstGeom>
        </p:spPr>
        <p:txBody>
          <a:bodyPr vert="horz" wrap="square" lIns="0" tIns="0" rIns="0" bIns="0" numCol="1" anchor="ctr" anchorCtr="0" compatLnSpc="1">
            <a:prstTxWarp prst="textNoShape">
              <a:avLst/>
            </a:prstTxWarp>
            <a:spAutoFit/>
          </a:bodyPr>
          <a:lstStyle>
            <a:lvl1pPr algn="r" eaLnBrk="1" hangingPunct="1">
              <a:defRPr sz="900">
                <a:latin typeface="Tahoma" charset="0"/>
                <a:cs typeface="Arial" charset="0"/>
              </a:defRPr>
            </a:lvl1pPr>
          </a:lstStyle>
          <a:p>
            <a:pPr>
              <a:defRPr/>
            </a:pPr>
            <a:fld id="{C52FC993-DD9A-8C40-934B-138F0F3E66EF}" type="datetime4">
              <a:rPr lang="en-US"/>
              <a:pPr>
                <a:defRPr/>
              </a:pPr>
              <a:t>November 28, 2023</a:t>
            </a:fld>
            <a:endParaRPr lang="en-US"/>
          </a:p>
        </p:txBody>
      </p:sp>
    </p:spTree>
  </p:cSld>
  <p:clrMap bg1="lt1" tx1="dk1" bg2="lt2" tx2="dk2" accent1="accent1" accent2="accent2" accent3="accent3" accent4="accent4" accent5="accent5" accent6="accent6" hlink="hlink" folHlink="folHlink"/>
  <p:sldLayoutIdLst>
    <p:sldLayoutId id="2147486961" r:id="rId1"/>
    <p:sldLayoutId id="2147486962" r:id="rId2"/>
    <p:sldLayoutId id="2147486963" r:id="rId3"/>
    <p:sldLayoutId id="2147486964" r:id="rId4"/>
    <p:sldLayoutId id="2147486965" r:id="rId5"/>
    <p:sldLayoutId id="2147486966" r:id="rId6"/>
    <p:sldLayoutId id="2147486967" r:id="rId7"/>
    <p:sldLayoutId id="2147486968" r:id="rId8"/>
    <p:sldLayoutId id="2147486969" r:id="rId9"/>
    <p:sldLayoutId id="2147486970" r:id="rId10"/>
    <p:sldLayoutId id="2147486971" r:id="rId11"/>
    <p:sldLayoutId id="2147486972" r:id="rId12"/>
    <p:sldLayoutId id="2147486973" r:id="rId13"/>
    <p:sldLayoutId id="2147486974" r:id="rId14"/>
  </p:sldLayoutIdLst>
  <p:hf hdr="0"/>
  <p:txStyles>
    <p:title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p:titleStyle>
    <p:bodyStyle>
      <a:lvl1pPr marL="342882" indent="-342882" algn="l" rtl="0" eaLnBrk="0" fontAlgn="base" hangingPunct="0">
        <a:spcBef>
          <a:spcPts val="900"/>
        </a:spcBef>
        <a:spcAft>
          <a:spcPct val="0"/>
        </a:spcAft>
        <a:buFont typeface="Arial" charset="0"/>
        <a:defRPr sz="1600" kern="1200">
          <a:solidFill>
            <a:schemeClr val="tx1"/>
          </a:solidFill>
          <a:latin typeface="+mn-lt"/>
          <a:ea typeface="ＭＳ Ｐゴシック" charset="0"/>
          <a:cs typeface="ＭＳ Ｐゴシック" charset="0"/>
        </a:defRPr>
      </a:lvl1pPr>
      <a:lvl2pPr marL="171442" indent="-171442" algn="l" rtl="0" eaLnBrk="0" fontAlgn="base" hangingPunct="0">
        <a:spcBef>
          <a:spcPts val="900"/>
        </a:spcBef>
        <a:spcAft>
          <a:spcPct val="0"/>
        </a:spcAft>
        <a:buFont typeface="Arial" charset="0"/>
        <a:buChar char="•"/>
        <a:defRPr sz="1600" kern="1200">
          <a:solidFill>
            <a:schemeClr val="tx1"/>
          </a:solidFill>
          <a:latin typeface="+mn-lt"/>
          <a:ea typeface="ＭＳ Ｐゴシック" charset="0"/>
          <a:cs typeface="+mn-cs"/>
        </a:defRPr>
      </a:lvl2pPr>
      <a:lvl3pPr marL="344470" indent="-173030" algn="l" rtl="0" eaLnBrk="0" fontAlgn="base" hangingPunct="0">
        <a:spcBef>
          <a:spcPts val="900"/>
        </a:spcBef>
        <a:spcAft>
          <a:spcPct val="0"/>
        </a:spcAft>
        <a:buFont typeface="Segoe UI" charset="0"/>
        <a:buChar char="–"/>
        <a:defRPr sz="1600" kern="1200">
          <a:solidFill>
            <a:schemeClr val="tx1"/>
          </a:solidFill>
          <a:latin typeface="+mn-lt"/>
          <a:ea typeface="ＭＳ Ｐゴシック" charset="0"/>
          <a:cs typeface="+mn-cs"/>
        </a:defRPr>
      </a:lvl3pPr>
      <a:lvl4pPr marL="515914" indent="-171442" algn="l" rtl="0" eaLnBrk="0" fontAlgn="base" hangingPunct="0">
        <a:spcBef>
          <a:spcPts val="900"/>
        </a:spcBef>
        <a:spcAft>
          <a:spcPct val="0"/>
        </a:spcAft>
        <a:buFont typeface="Arial" charset="0"/>
        <a:buChar char="•"/>
        <a:defRPr sz="1400" kern="1200">
          <a:solidFill>
            <a:schemeClr val="tx1"/>
          </a:solidFill>
          <a:latin typeface="+mn-lt"/>
          <a:ea typeface="ＭＳ Ｐゴシック" charset="0"/>
          <a:cs typeface="+mn-cs"/>
        </a:defRPr>
      </a:lvl4pPr>
      <a:lvl5pPr marL="688940" indent="-173030" algn="l" rtl="0" eaLnBrk="0" fontAlgn="base" hangingPunct="0">
        <a:spcBef>
          <a:spcPts val="900"/>
        </a:spcBef>
        <a:spcAft>
          <a:spcPct val="0"/>
        </a:spcAft>
        <a:buFont typeface="Segoe UI" charset="0"/>
        <a:buChar char="–"/>
        <a:defRPr sz="1400" kern="1200">
          <a:solidFill>
            <a:schemeClr val="tx1"/>
          </a:solidFill>
          <a:latin typeface="+mn-lt"/>
          <a:ea typeface="ＭＳ Ｐゴシック" charset="0"/>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4.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4.emf"/><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6AB922-C7D3-3F40-AB9C-62D2EF77E438}"/>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 t="6289" r="7491" b="11839"/>
          <a:stretch/>
        </p:blipFill>
        <p:spPr>
          <a:xfrm>
            <a:off x="0" y="0"/>
            <a:ext cx="9144000" cy="5394960"/>
          </a:xfrm>
          <a:prstGeom prst="rect">
            <a:avLst/>
          </a:prstGeom>
        </p:spPr>
      </p:pic>
      <p:sp>
        <p:nvSpPr>
          <p:cNvPr id="4" name="Rectangle 3">
            <a:extLst>
              <a:ext uri="{FF2B5EF4-FFF2-40B4-BE49-F238E27FC236}">
                <a16:creationId xmlns:a16="http://schemas.microsoft.com/office/drawing/2014/main" id="{E62DFEF0-236E-4F8C-AA0D-5A391838CC80}"/>
              </a:ext>
            </a:extLst>
          </p:cNvPr>
          <p:cNvSpPr/>
          <p:nvPr/>
        </p:nvSpPr>
        <p:spPr>
          <a:xfrm>
            <a:off x="386608" y="5627078"/>
            <a:ext cx="1909187" cy="994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 name="Rectangle 4"/>
          <p:cNvSpPr/>
          <p:nvPr/>
        </p:nvSpPr>
        <p:spPr>
          <a:xfrm>
            <a:off x="386605" y="337179"/>
            <a:ext cx="3326413" cy="4719730"/>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
        <p:nvSpPr>
          <p:cNvPr id="6" name="Title 5"/>
          <p:cNvSpPr txBox="1">
            <a:spLocks/>
          </p:cNvSpPr>
          <p:nvPr/>
        </p:nvSpPr>
        <p:spPr>
          <a:xfrm>
            <a:off x="611313" y="578480"/>
            <a:ext cx="2906712" cy="2190751"/>
          </a:xfrm>
          <a:prstGeom prst="rect">
            <a:avLst/>
          </a:prstGeom>
        </p:spPr>
        <p:txBody>
          <a:bodyPr lIns="0" tIns="0" rIns="0" bIns="0"/>
          <a:lstStyle>
            <a:lvl1pPr algn="l" rtl="0" eaLnBrk="0" fontAlgn="base" hangingPunct="0">
              <a:spcBef>
                <a:spcPct val="0"/>
              </a:spcBef>
              <a:spcAft>
                <a:spcPct val="0"/>
              </a:spcAft>
              <a:defRPr sz="3000" kern="1200">
                <a:solidFill>
                  <a:srgbClr val="1D5E75"/>
                </a:solidFill>
                <a:latin typeface="+mj-lt"/>
                <a:ea typeface="ＭＳ Ｐゴシック" charset="0"/>
                <a:cs typeface="+mj-cs"/>
              </a:defRPr>
            </a:lvl1pPr>
            <a:lvl2pPr algn="l" rtl="0" eaLnBrk="0" fontAlgn="base" hangingPunct="0">
              <a:spcBef>
                <a:spcPct val="0"/>
              </a:spcBef>
              <a:spcAft>
                <a:spcPct val="0"/>
              </a:spcAft>
              <a:defRPr sz="3000">
                <a:solidFill>
                  <a:srgbClr val="1D5E75"/>
                </a:solidFill>
                <a:latin typeface="Georgia" pitchFamily="18" charset="0"/>
                <a:ea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fontAlgn="auto" hangingPunct="1">
              <a:lnSpc>
                <a:spcPts val="4300"/>
              </a:lnSpc>
              <a:spcAft>
                <a:spcPts val="0"/>
              </a:spcAft>
              <a:defRPr/>
            </a:pPr>
            <a:r>
              <a:rPr lang="en-US" sz="4200" dirty="0">
                <a:solidFill>
                  <a:schemeClr val="bg1"/>
                </a:solidFill>
                <a:ea typeface="+mj-ea"/>
              </a:rPr>
              <a:t>Create a blueprint</a:t>
            </a:r>
            <a:br>
              <a:rPr lang="en-US" sz="4200" dirty="0">
                <a:solidFill>
                  <a:schemeClr val="bg1"/>
                </a:solidFill>
                <a:ea typeface="+mj-ea"/>
              </a:rPr>
            </a:br>
            <a:r>
              <a:rPr lang="en-US" sz="4200" dirty="0">
                <a:solidFill>
                  <a:schemeClr val="bg1"/>
                </a:solidFill>
                <a:ea typeface="+mj-ea"/>
              </a:rPr>
              <a:t>for financial success.</a:t>
            </a:r>
          </a:p>
        </p:txBody>
      </p:sp>
      <p:sp>
        <p:nvSpPr>
          <p:cNvPr id="7" name="Subtitle 3"/>
          <p:cNvSpPr txBox="1">
            <a:spLocks/>
          </p:cNvSpPr>
          <p:nvPr/>
        </p:nvSpPr>
        <p:spPr bwMode="auto">
          <a:xfrm>
            <a:off x="611313" y="3010531"/>
            <a:ext cx="2847975" cy="671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0" tIns="0" rIns="0" bIns="0">
            <a:spAutoFit/>
          </a:bodyPr>
          <a:lstStyle>
            <a:lvl1pPr algn="l" rtl="0" eaLnBrk="0" fontAlgn="base" hangingPunct="0">
              <a:spcBef>
                <a:spcPts val="900"/>
              </a:spcBef>
              <a:spcAft>
                <a:spcPct val="0"/>
              </a:spcAft>
              <a:buFont typeface="Arial" charset="0"/>
              <a:defRPr sz="1600" kern="1200">
                <a:solidFill>
                  <a:schemeClr val="tx1"/>
                </a:solidFill>
                <a:latin typeface="+mn-lt"/>
                <a:ea typeface="ＭＳ Ｐゴシック" charset="0"/>
                <a:cs typeface="+mn-cs"/>
              </a:defRPr>
            </a:lvl1pPr>
            <a:lvl2pPr marL="171450" indent="-171450" algn="l" rtl="0" eaLnBrk="0" fontAlgn="base" hangingPunct="0">
              <a:spcBef>
                <a:spcPts val="900"/>
              </a:spcBef>
              <a:spcAft>
                <a:spcPct val="0"/>
              </a:spcAft>
              <a:buFont typeface="Arial" charset="0"/>
              <a:buChar char="•"/>
              <a:defRPr sz="1600" kern="1200">
                <a:solidFill>
                  <a:schemeClr val="tx1"/>
                </a:solidFill>
                <a:latin typeface="+mn-lt"/>
                <a:ea typeface="ＭＳ Ｐゴシック" charset="0"/>
                <a:cs typeface="+mn-cs"/>
              </a:defRPr>
            </a:lvl2pPr>
            <a:lvl3pPr marL="344488" indent="-173038" algn="l" rtl="0" eaLnBrk="0" fontAlgn="base" hangingPunct="0">
              <a:spcBef>
                <a:spcPts val="900"/>
              </a:spcBef>
              <a:spcAft>
                <a:spcPct val="0"/>
              </a:spcAft>
              <a:buFont typeface="Segoe UI" charset="0"/>
              <a:buChar char="–"/>
              <a:defRPr sz="1600" kern="1200">
                <a:solidFill>
                  <a:schemeClr val="tx1"/>
                </a:solidFill>
                <a:latin typeface="+mn-lt"/>
                <a:ea typeface="ＭＳ Ｐゴシック" charset="0"/>
                <a:cs typeface="+mn-cs"/>
              </a:defRPr>
            </a:lvl3pPr>
            <a:lvl4pPr marL="515938" indent="-171450" algn="l" rtl="0" eaLnBrk="0" fontAlgn="base" hangingPunct="0">
              <a:spcBef>
                <a:spcPts val="900"/>
              </a:spcBef>
              <a:spcAft>
                <a:spcPct val="0"/>
              </a:spcAft>
              <a:buFont typeface="Arial" charset="0"/>
              <a:buChar char="•"/>
              <a:defRPr sz="1400" kern="1200">
                <a:solidFill>
                  <a:schemeClr val="tx1"/>
                </a:solidFill>
                <a:latin typeface="+mn-lt"/>
                <a:ea typeface="ＭＳ Ｐゴシック" charset="0"/>
                <a:cs typeface="+mn-cs"/>
              </a:defRPr>
            </a:lvl4pPr>
            <a:lvl5pPr marL="688975" indent="-173038" algn="l" rtl="0" eaLnBrk="0" fontAlgn="base" hangingPunct="0">
              <a:spcBef>
                <a:spcPts val="900"/>
              </a:spcBef>
              <a:spcAft>
                <a:spcPct val="0"/>
              </a:spcAft>
              <a:buFont typeface="Segoe UI" charset="0"/>
              <a:buChar char="–"/>
              <a:defRPr sz="1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ts val="1800"/>
              </a:lnSpc>
              <a:defRPr/>
            </a:pPr>
            <a:r>
              <a:rPr lang="en-US" sz="1400" spc="-51" dirty="0">
                <a:solidFill>
                  <a:schemeClr val="bg1"/>
                </a:solidFill>
                <a:latin typeface="Tahoma" charset="0"/>
                <a:cs typeface="Tahoma" charset="0"/>
              </a:rPr>
              <a:t>Learn how to set up a strong financial foundation to help you achieve your personal financial goals. </a:t>
            </a:r>
          </a:p>
        </p:txBody>
      </p:sp>
      <p:sp>
        <p:nvSpPr>
          <p:cNvPr id="8" name="Footer Placeholder 16"/>
          <p:cNvSpPr txBox="1">
            <a:spLocks/>
          </p:cNvSpPr>
          <p:nvPr/>
        </p:nvSpPr>
        <p:spPr bwMode="auto">
          <a:xfrm>
            <a:off x="611313" y="4585162"/>
            <a:ext cx="2906712" cy="319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900" dirty="0">
                <a:solidFill>
                  <a:schemeClr val="bg1"/>
                </a:solidFill>
                <a:latin typeface="Georgia" charset="0"/>
                <a:cs typeface="Georgia" charset="0"/>
              </a:rPr>
              <a:t>AR06436.082022 SMRU</a:t>
            </a:r>
            <a:r>
              <a:rPr lang="is-IS" sz="900" dirty="0">
                <a:solidFill>
                  <a:schemeClr val="bg1"/>
                </a:solidFill>
                <a:latin typeface="Georgia"/>
                <a:cs typeface="Georgia" charset="0"/>
              </a:rPr>
              <a:t># 5027770.4</a:t>
            </a:r>
            <a:r>
              <a:rPr lang="en-US" sz="900" dirty="0">
                <a:solidFill>
                  <a:schemeClr val="bg1"/>
                </a:solidFill>
                <a:latin typeface="Georgia" charset="0"/>
                <a:cs typeface="Georgia" charset="0"/>
              </a:rPr>
              <a:t> (Exp.</a:t>
            </a:r>
            <a:r>
              <a:rPr lang="is-IS" sz="900" dirty="0">
                <a:solidFill>
                  <a:schemeClr val="bg1"/>
                </a:solidFill>
                <a:latin typeface="Georgia"/>
                <a:cs typeface="Georgia" charset="0"/>
              </a:rPr>
              <a:t>09</a:t>
            </a:r>
            <a:r>
              <a:rPr lang="is-IS" sz="900" dirty="0">
                <a:solidFill>
                  <a:schemeClr val="bg1"/>
                </a:solidFill>
                <a:latin typeface="Georgia"/>
                <a:cs typeface="Georgia"/>
              </a:rPr>
              <a:t>.20.2025</a:t>
            </a:r>
            <a:r>
              <a:rPr lang="en-US" sz="900" dirty="0">
                <a:solidFill>
                  <a:schemeClr val="bg1"/>
                </a:solidFill>
                <a:latin typeface="Georgia" charset="0"/>
                <a:cs typeface="Georgia" charset="0"/>
              </a:rPr>
              <a:t>)</a:t>
            </a:r>
          </a:p>
        </p:txBody>
      </p:sp>
      <p:pic>
        <p:nvPicPr>
          <p:cNvPr id="10" name="Picture 9" descr="NYL_logo.png">
            <a:extLst>
              <a:ext uri="{FF2B5EF4-FFF2-40B4-BE49-F238E27FC236}">
                <a16:creationId xmlns:a16="http://schemas.microsoft.com/office/drawing/2014/main" id="{D0634369-FAF0-43B7-B309-3B993D848367}"/>
              </a:ext>
            </a:extLst>
          </p:cNvPr>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05" y="5819775"/>
            <a:ext cx="594360" cy="594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68228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6FBD578-22A1-4908-A42C-EE57E62CDEAB}"/>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10</a:t>
            </a:r>
          </a:p>
        </p:txBody>
      </p:sp>
      <p:sp>
        <p:nvSpPr>
          <p:cNvPr id="5" name="Title 2">
            <a:extLst>
              <a:ext uri="{FF2B5EF4-FFF2-40B4-BE49-F238E27FC236}">
                <a16:creationId xmlns:a16="http://schemas.microsoft.com/office/drawing/2014/main" id="{DF9EEC03-19E4-0C4D-9BC8-4A26C525B6AD}"/>
              </a:ext>
            </a:extLst>
          </p:cNvPr>
          <p:cNvSpPr txBox="1">
            <a:spLocks/>
          </p:cNvSpPr>
          <p:nvPr/>
        </p:nvSpPr>
        <p:spPr>
          <a:xfrm>
            <a:off x="457200" y="45720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Emergency fund.</a:t>
            </a:r>
          </a:p>
        </p:txBody>
      </p:sp>
      <p:sp>
        <p:nvSpPr>
          <p:cNvPr id="8" name="Rectangle 7">
            <a:extLst>
              <a:ext uri="{FF2B5EF4-FFF2-40B4-BE49-F238E27FC236}">
                <a16:creationId xmlns:a16="http://schemas.microsoft.com/office/drawing/2014/main" id="{7AFE3F50-A5A6-6C4E-97E7-F94EC1C54CE3}"/>
              </a:ext>
            </a:extLst>
          </p:cNvPr>
          <p:cNvSpPr/>
          <p:nvPr/>
        </p:nvSpPr>
        <p:spPr>
          <a:xfrm>
            <a:off x="457200" y="1270401"/>
            <a:ext cx="8229600" cy="4343400"/>
          </a:xfrm>
          <a:prstGeom prst="rect">
            <a:avLst/>
          </a:prstGeom>
          <a:blipFill>
            <a:blip r:embed="rId3" cstate="email">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7F2320B-B7CF-4E27-B3EB-8804AFEA3C98}"/>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11</a:t>
            </a:r>
          </a:p>
        </p:txBody>
      </p:sp>
      <p:sp>
        <p:nvSpPr>
          <p:cNvPr id="6" name="Text Placeholder 2">
            <a:extLst>
              <a:ext uri="{FF2B5EF4-FFF2-40B4-BE49-F238E27FC236}">
                <a16:creationId xmlns:a16="http://schemas.microsoft.com/office/drawing/2014/main" id="{E884B812-A5D3-44A1-9935-123AF981519B}"/>
              </a:ext>
            </a:extLst>
          </p:cNvPr>
          <p:cNvSpPr txBox="1">
            <a:spLocks/>
          </p:cNvSpPr>
          <p:nvPr/>
        </p:nvSpPr>
        <p:spPr>
          <a:xfrm>
            <a:off x="457199" y="1207831"/>
            <a:ext cx="6627181" cy="2307727"/>
          </a:xfrm>
          <a:prstGeom prst="rect">
            <a:avLst/>
          </a:prstGeom>
        </p:spPr>
        <p:txBody>
          <a:bodyPr lIns="0" numCol="1" rtlCol="0"/>
          <a:lstStyle>
            <a:lvl1pPr marL="342900" indent="-342900" algn="l" rtl="0" eaLnBrk="0" fontAlgn="base" hangingPunct="0">
              <a:spcBef>
                <a:spcPts val="900"/>
              </a:spcBef>
              <a:spcAft>
                <a:spcPct val="0"/>
              </a:spcAft>
              <a:buFont typeface="Arial" charset="0"/>
              <a:defRPr sz="1600" kern="1200">
                <a:solidFill>
                  <a:schemeClr val="tx1"/>
                </a:solidFill>
                <a:latin typeface="+mn-lt"/>
                <a:ea typeface="ＭＳ Ｐゴシック" charset="0"/>
                <a:cs typeface="ＭＳ Ｐゴシック" charset="0"/>
              </a:defRPr>
            </a:lvl1pPr>
            <a:lvl2pPr marL="171450" indent="-171450" algn="l" rtl="0" eaLnBrk="0" fontAlgn="base" hangingPunct="0">
              <a:spcBef>
                <a:spcPts val="900"/>
              </a:spcBef>
              <a:spcAft>
                <a:spcPct val="0"/>
              </a:spcAft>
              <a:buFont typeface="Arial" charset="0"/>
              <a:buChar char="•"/>
              <a:defRPr sz="1600" kern="1200">
                <a:solidFill>
                  <a:schemeClr val="tx1"/>
                </a:solidFill>
                <a:latin typeface="+mn-lt"/>
                <a:ea typeface="ＭＳ Ｐゴシック" charset="0"/>
                <a:cs typeface="+mn-cs"/>
              </a:defRPr>
            </a:lvl2pPr>
            <a:lvl3pPr marL="344488" indent="-173038" algn="l" rtl="0" eaLnBrk="0" fontAlgn="base" hangingPunct="0">
              <a:spcBef>
                <a:spcPts val="900"/>
              </a:spcBef>
              <a:spcAft>
                <a:spcPct val="0"/>
              </a:spcAft>
              <a:buFont typeface="Segoe UI" charset="0"/>
              <a:buChar char="–"/>
              <a:defRPr sz="1600" kern="1200">
                <a:solidFill>
                  <a:schemeClr val="tx1"/>
                </a:solidFill>
                <a:latin typeface="+mn-lt"/>
                <a:ea typeface="ＭＳ Ｐゴシック" charset="0"/>
                <a:cs typeface="+mn-cs"/>
              </a:defRPr>
            </a:lvl3pPr>
            <a:lvl4pPr marL="515938" indent="-171450" algn="l" rtl="0" eaLnBrk="0" fontAlgn="base" hangingPunct="0">
              <a:spcBef>
                <a:spcPts val="900"/>
              </a:spcBef>
              <a:spcAft>
                <a:spcPct val="0"/>
              </a:spcAft>
              <a:buFont typeface="Arial" charset="0"/>
              <a:buChar char="•"/>
              <a:defRPr sz="1400" kern="1200">
                <a:solidFill>
                  <a:schemeClr val="tx1"/>
                </a:solidFill>
                <a:latin typeface="+mn-lt"/>
                <a:ea typeface="ＭＳ Ｐゴシック" charset="0"/>
                <a:cs typeface="+mn-cs"/>
              </a:defRPr>
            </a:lvl4pPr>
            <a:lvl5pPr marL="688975" indent="-173038" algn="l" rtl="0" eaLnBrk="0" fontAlgn="base" hangingPunct="0">
              <a:spcBef>
                <a:spcPts val="900"/>
              </a:spcBef>
              <a:spcAft>
                <a:spcPct val="0"/>
              </a:spcAft>
              <a:buFont typeface="Segoe UI" charset="0"/>
              <a:buChar char="–"/>
              <a:defRPr sz="1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42" indent="-365742" eaLnBrk="1" fontAlgn="auto" hangingPunct="1">
              <a:spcBef>
                <a:spcPts val="800"/>
              </a:spcBef>
              <a:spcAft>
                <a:spcPts val="600"/>
              </a:spcAft>
              <a:defRPr/>
            </a:pPr>
            <a:r>
              <a:rPr lang="en-US" sz="1800" b="1" dirty="0">
                <a:solidFill>
                  <a:srgbClr val="005F7D"/>
                </a:solidFill>
                <a:ea typeface="+mn-ea"/>
              </a:rPr>
              <a:t>Common sources of debt:</a:t>
            </a:r>
          </a:p>
          <a:p>
            <a:pPr marL="365742" indent="-365742" eaLnBrk="1" fontAlgn="auto" hangingPunct="1">
              <a:spcBef>
                <a:spcPts val="800"/>
              </a:spcBef>
              <a:spcAft>
                <a:spcPts val="0"/>
              </a:spcAft>
              <a:buFont typeface="Arial" panose="020B0604020202020204" pitchFamily="34" charset="0"/>
              <a:buChar char="•"/>
              <a:defRPr/>
            </a:pPr>
            <a:r>
              <a:rPr lang="en-US" sz="1800" b="1" dirty="0">
                <a:solidFill>
                  <a:srgbClr val="005F7D"/>
                </a:solidFill>
                <a:ea typeface="+mn-ea"/>
              </a:rPr>
              <a:t>Credit Card</a:t>
            </a:r>
          </a:p>
          <a:p>
            <a:pPr marL="365742" indent="-365742" eaLnBrk="1" fontAlgn="auto" hangingPunct="1">
              <a:spcBef>
                <a:spcPts val="800"/>
              </a:spcBef>
              <a:spcAft>
                <a:spcPts val="0"/>
              </a:spcAft>
              <a:buFont typeface="Arial" panose="020B0604020202020204" pitchFamily="34" charset="0"/>
              <a:buChar char="•"/>
              <a:defRPr/>
            </a:pPr>
            <a:r>
              <a:rPr lang="en-US" sz="1800" b="1" dirty="0">
                <a:solidFill>
                  <a:srgbClr val="005F7D"/>
                </a:solidFill>
                <a:ea typeface="+mn-ea"/>
              </a:rPr>
              <a:t>Mortgage</a:t>
            </a:r>
          </a:p>
          <a:p>
            <a:pPr marL="365742" indent="-365742" eaLnBrk="1" fontAlgn="auto" hangingPunct="1">
              <a:spcBef>
                <a:spcPts val="800"/>
              </a:spcBef>
              <a:spcAft>
                <a:spcPts val="0"/>
              </a:spcAft>
              <a:buFont typeface="Arial" panose="020B0604020202020204" pitchFamily="34" charset="0"/>
              <a:buChar char="•"/>
              <a:defRPr/>
            </a:pPr>
            <a:r>
              <a:rPr lang="en-US" sz="1800" b="1" dirty="0">
                <a:solidFill>
                  <a:srgbClr val="005F7D"/>
                </a:solidFill>
                <a:ea typeface="+mn-ea"/>
              </a:rPr>
              <a:t>Student Loans</a:t>
            </a:r>
          </a:p>
          <a:p>
            <a:pPr marL="365742" indent="-365742" eaLnBrk="1" fontAlgn="auto" hangingPunct="1">
              <a:spcBef>
                <a:spcPts val="800"/>
              </a:spcBef>
              <a:spcAft>
                <a:spcPts val="0"/>
              </a:spcAft>
              <a:buFont typeface="Arial" panose="020B0604020202020204" pitchFamily="34" charset="0"/>
              <a:buChar char="•"/>
              <a:defRPr/>
            </a:pPr>
            <a:r>
              <a:rPr lang="en-US" sz="1800" b="1" dirty="0">
                <a:solidFill>
                  <a:srgbClr val="005F7D"/>
                </a:solidFill>
              </a:rPr>
              <a:t>Car Loans</a:t>
            </a:r>
          </a:p>
          <a:p>
            <a:pPr marL="365742" indent="-365742" eaLnBrk="1" fontAlgn="auto" hangingPunct="1">
              <a:spcBef>
                <a:spcPts val="800"/>
              </a:spcBef>
              <a:spcAft>
                <a:spcPts val="0"/>
              </a:spcAft>
              <a:buFont typeface="Arial" panose="020B0604020202020204" pitchFamily="34" charset="0"/>
              <a:buChar char="•"/>
              <a:defRPr/>
            </a:pPr>
            <a:r>
              <a:rPr lang="en-US" sz="1800" b="1" dirty="0">
                <a:solidFill>
                  <a:srgbClr val="005F7D"/>
                </a:solidFill>
              </a:rPr>
              <a:t>Predatory Debt</a:t>
            </a:r>
          </a:p>
          <a:p>
            <a:pPr marL="205746" indent="0" eaLnBrk="1" fontAlgn="auto" hangingPunct="1">
              <a:spcBef>
                <a:spcPts val="400"/>
              </a:spcBef>
              <a:spcAft>
                <a:spcPts val="0"/>
              </a:spcAft>
              <a:defRPr/>
            </a:pPr>
            <a:r>
              <a:rPr lang="en-US" sz="1800" dirty="0">
                <a:solidFill>
                  <a:srgbClr val="005F7D"/>
                </a:solidFill>
              </a:rPr>
              <a:t>- Payday loans</a:t>
            </a:r>
          </a:p>
          <a:p>
            <a:pPr marL="205746" indent="0" eaLnBrk="1" fontAlgn="auto" hangingPunct="1">
              <a:spcBef>
                <a:spcPts val="400"/>
              </a:spcBef>
              <a:spcAft>
                <a:spcPts val="0"/>
              </a:spcAft>
              <a:defRPr/>
            </a:pPr>
            <a:r>
              <a:rPr lang="en-US" sz="1800" dirty="0">
                <a:solidFill>
                  <a:srgbClr val="005F7D"/>
                </a:solidFill>
              </a:rPr>
              <a:t>- Lines of credit</a:t>
            </a:r>
          </a:p>
          <a:p>
            <a:pPr marL="0" indent="0" eaLnBrk="1" fontAlgn="auto" hangingPunct="1">
              <a:lnSpc>
                <a:spcPct val="150000"/>
              </a:lnSpc>
              <a:spcBef>
                <a:spcPts val="800"/>
              </a:spcBef>
              <a:spcAft>
                <a:spcPts val="0"/>
              </a:spcAft>
              <a:defRPr/>
            </a:pPr>
            <a:endParaRPr lang="en-US" sz="1800" b="1" dirty="0">
              <a:solidFill>
                <a:srgbClr val="005F7D"/>
              </a:solidFill>
              <a:ea typeface="+mn-ea"/>
            </a:endParaRPr>
          </a:p>
        </p:txBody>
      </p:sp>
      <p:sp>
        <p:nvSpPr>
          <p:cNvPr id="5" name="Title 2">
            <a:extLst>
              <a:ext uri="{FF2B5EF4-FFF2-40B4-BE49-F238E27FC236}">
                <a16:creationId xmlns:a16="http://schemas.microsoft.com/office/drawing/2014/main" id="{F61E9D64-8853-AE46-813A-C22B8CD47A6B}"/>
              </a:ext>
            </a:extLst>
          </p:cNvPr>
          <p:cNvSpPr txBox="1">
            <a:spLocks/>
          </p:cNvSpPr>
          <p:nvPr/>
        </p:nvSpPr>
        <p:spPr>
          <a:xfrm>
            <a:off x="457200" y="45720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Debt Management.</a:t>
            </a:r>
          </a:p>
        </p:txBody>
      </p:sp>
      <p:sp>
        <p:nvSpPr>
          <p:cNvPr id="7" name="Text Placeholder 2">
            <a:extLst>
              <a:ext uri="{FF2B5EF4-FFF2-40B4-BE49-F238E27FC236}">
                <a16:creationId xmlns:a16="http://schemas.microsoft.com/office/drawing/2014/main" id="{8049A52A-A8C0-7B45-88E6-1DEF7691B128}"/>
              </a:ext>
            </a:extLst>
          </p:cNvPr>
          <p:cNvSpPr txBox="1">
            <a:spLocks/>
          </p:cNvSpPr>
          <p:nvPr/>
        </p:nvSpPr>
        <p:spPr>
          <a:xfrm>
            <a:off x="3394598" y="1768643"/>
            <a:ext cx="2354803" cy="2307728"/>
          </a:xfrm>
          <a:prstGeom prst="rect">
            <a:avLst/>
          </a:prstGeom>
        </p:spPr>
        <p:txBody>
          <a:bodyPr lIns="0" numCol="1" rtlCol="0"/>
          <a:lstStyle>
            <a:lvl1pPr marL="342900" indent="-342900" algn="l" rtl="0" eaLnBrk="0" fontAlgn="base" hangingPunct="0">
              <a:spcBef>
                <a:spcPts val="900"/>
              </a:spcBef>
              <a:spcAft>
                <a:spcPct val="0"/>
              </a:spcAft>
              <a:buFont typeface="Arial" charset="0"/>
              <a:defRPr sz="1600" kern="1200">
                <a:solidFill>
                  <a:schemeClr val="tx1"/>
                </a:solidFill>
                <a:latin typeface="+mn-lt"/>
                <a:ea typeface="ＭＳ Ｐゴシック" charset="0"/>
                <a:cs typeface="ＭＳ Ｐゴシック" charset="0"/>
              </a:defRPr>
            </a:lvl1pPr>
            <a:lvl2pPr marL="171450" indent="-171450" algn="l" rtl="0" eaLnBrk="0" fontAlgn="base" hangingPunct="0">
              <a:spcBef>
                <a:spcPts val="900"/>
              </a:spcBef>
              <a:spcAft>
                <a:spcPct val="0"/>
              </a:spcAft>
              <a:buFont typeface="Arial" charset="0"/>
              <a:buChar char="•"/>
              <a:defRPr sz="1600" kern="1200">
                <a:solidFill>
                  <a:schemeClr val="tx1"/>
                </a:solidFill>
                <a:latin typeface="+mn-lt"/>
                <a:ea typeface="ＭＳ Ｐゴシック" charset="0"/>
                <a:cs typeface="+mn-cs"/>
              </a:defRPr>
            </a:lvl2pPr>
            <a:lvl3pPr marL="344488" indent="-173038" algn="l" rtl="0" eaLnBrk="0" fontAlgn="base" hangingPunct="0">
              <a:spcBef>
                <a:spcPts val="900"/>
              </a:spcBef>
              <a:spcAft>
                <a:spcPct val="0"/>
              </a:spcAft>
              <a:buFont typeface="Segoe UI" charset="0"/>
              <a:buChar char="–"/>
              <a:defRPr sz="1600" kern="1200">
                <a:solidFill>
                  <a:schemeClr val="tx1"/>
                </a:solidFill>
                <a:latin typeface="+mn-lt"/>
                <a:ea typeface="ＭＳ Ｐゴシック" charset="0"/>
                <a:cs typeface="+mn-cs"/>
              </a:defRPr>
            </a:lvl3pPr>
            <a:lvl4pPr marL="515938" indent="-171450" algn="l" rtl="0" eaLnBrk="0" fontAlgn="base" hangingPunct="0">
              <a:spcBef>
                <a:spcPts val="900"/>
              </a:spcBef>
              <a:spcAft>
                <a:spcPct val="0"/>
              </a:spcAft>
              <a:buFont typeface="Arial" charset="0"/>
              <a:buChar char="•"/>
              <a:defRPr sz="1400" kern="1200">
                <a:solidFill>
                  <a:schemeClr val="tx1"/>
                </a:solidFill>
                <a:latin typeface="+mn-lt"/>
                <a:ea typeface="ＭＳ Ｐゴシック" charset="0"/>
                <a:cs typeface="+mn-cs"/>
              </a:defRPr>
            </a:lvl4pPr>
            <a:lvl5pPr marL="688975" indent="-173038" algn="l" rtl="0" eaLnBrk="0" fontAlgn="base" hangingPunct="0">
              <a:spcBef>
                <a:spcPts val="900"/>
              </a:spcBef>
              <a:spcAft>
                <a:spcPct val="0"/>
              </a:spcAft>
              <a:buFont typeface="Segoe UI" charset="0"/>
              <a:buChar char="–"/>
              <a:defRPr sz="1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5742" indent="-365742" eaLnBrk="1" fontAlgn="auto" hangingPunct="1">
              <a:lnSpc>
                <a:spcPct val="150000"/>
              </a:lnSpc>
              <a:spcBef>
                <a:spcPts val="800"/>
              </a:spcBef>
              <a:spcAft>
                <a:spcPts val="0"/>
              </a:spcAft>
              <a:buFont typeface="Arial" panose="020B0604020202020204" pitchFamily="34" charset="0"/>
              <a:buChar char="•"/>
              <a:defRPr/>
            </a:pPr>
            <a:endParaRPr lang="en-US" sz="1800" dirty="0">
              <a:solidFill>
                <a:srgbClr val="005F7D"/>
              </a:solidFill>
              <a:ea typeface="+mn-ea"/>
            </a:endParaRPr>
          </a:p>
        </p:txBody>
      </p:sp>
      <p:pic>
        <p:nvPicPr>
          <p:cNvPr id="4" name="Picture 3">
            <a:extLst>
              <a:ext uri="{FF2B5EF4-FFF2-40B4-BE49-F238E27FC236}">
                <a16:creationId xmlns:a16="http://schemas.microsoft.com/office/drawing/2014/main" id="{CD4D2669-B03A-0B45-8989-A0314AE4F987}"/>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24265" t="521" r="11844" b="521"/>
          <a:stretch/>
        </p:blipFill>
        <p:spPr>
          <a:xfrm>
            <a:off x="4480560" y="1345891"/>
            <a:ext cx="4206240" cy="4343400"/>
          </a:xfrm>
          <a:prstGeom prst="rect">
            <a:avLst/>
          </a:prstGeom>
        </p:spPr>
      </p:pic>
      <p:grpSp>
        <p:nvGrpSpPr>
          <p:cNvPr id="9" name="Group 8">
            <a:extLst>
              <a:ext uri="{FF2B5EF4-FFF2-40B4-BE49-F238E27FC236}">
                <a16:creationId xmlns:a16="http://schemas.microsoft.com/office/drawing/2014/main" id="{B43D493D-C3E6-9C4B-9E6B-5483366E49B3}"/>
              </a:ext>
            </a:extLst>
          </p:cNvPr>
          <p:cNvGrpSpPr/>
          <p:nvPr/>
        </p:nvGrpSpPr>
        <p:grpSpPr>
          <a:xfrm>
            <a:off x="677206" y="4489660"/>
            <a:ext cx="3042538" cy="1181875"/>
            <a:chOff x="677206" y="4489660"/>
            <a:chExt cx="3042538" cy="1181875"/>
          </a:xfrm>
        </p:grpSpPr>
        <p:sp>
          <p:nvSpPr>
            <p:cNvPr id="10" name="Rectangle 9">
              <a:extLst>
                <a:ext uri="{FF2B5EF4-FFF2-40B4-BE49-F238E27FC236}">
                  <a16:creationId xmlns:a16="http://schemas.microsoft.com/office/drawing/2014/main" id="{3C845907-9867-6747-A4D7-264272C7B5AE}"/>
                </a:ext>
              </a:extLst>
            </p:cNvPr>
            <p:cNvSpPr/>
            <p:nvPr/>
          </p:nvSpPr>
          <p:spPr>
            <a:xfrm>
              <a:off x="677206" y="5229881"/>
              <a:ext cx="3042538" cy="441654"/>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1" name="TextBox 10">
              <a:extLst>
                <a:ext uri="{FF2B5EF4-FFF2-40B4-BE49-F238E27FC236}">
                  <a16:creationId xmlns:a16="http://schemas.microsoft.com/office/drawing/2014/main" id="{5F00A49D-CAC1-D143-BA97-4E7E27DAA324}"/>
                </a:ext>
              </a:extLst>
            </p:cNvPr>
            <p:cNvSpPr txBox="1"/>
            <p:nvPr/>
          </p:nvSpPr>
          <p:spPr>
            <a:xfrm>
              <a:off x="677206" y="4489660"/>
              <a:ext cx="2882740"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b="1" dirty="0">
                  <a:solidFill>
                    <a:srgbClr val="005F7D"/>
                  </a:solidFill>
                  <a:latin typeface="+mj-lt"/>
                  <a:ea typeface="ＭＳ Ｐゴシック"/>
                </a:rPr>
                <a:t>The average American </a:t>
              </a:r>
              <a:br>
                <a:rPr lang="en-US" b="1" dirty="0">
                  <a:solidFill>
                    <a:srgbClr val="005F7D"/>
                  </a:solidFill>
                  <a:latin typeface="+mj-lt"/>
                  <a:ea typeface="ＭＳ Ｐゴシック"/>
                </a:rPr>
              </a:br>
              <a:r>
                <a:rPr lang="en-US" b="1" dirty="0">
                  <a:solidFill>
                    <a:srgbClr val="005F7D"/>
                  </a:solidFill>
                  <a:latin typeface="+mj-lt"/>
                  <a:ea typeface="ＭＳ Ｐゴシック"/>
                </a:rPr>
                <a:t>has a total of</a:t>
              </a:r>
            </a:p>
            <a:p>
              <a:pPr>
                <a:spcAft>
                  <a:spcPts val="1800"/>
                </a:spcAft>
              </a:pPr>
              <a:r>
                <a:rPr lang="en-US" dirty="0">
                  <a:solidFill>
                    <a:schemeClr val="bg1"/>
                  </a:solidFill>
                  <a:latin typeface="Arial"/>
                  <a:ea typeface="ＭＳ Ｐゴシック"/>
                </a:rPr>
                <a:t> </a:t>
              </a:r>
              <a:r>
                <a:rPr lang="en-US" sz="2400" b="1" dirty="0">
                  <a:solidFill>
                    <a:schemeClr val="bg1"/>
                  </a:solidFill>
                  <a:latin typeface="+mj-lt"/>
                  <a:ea typeface="ＭＳ Ｐゴシック"/>
                </a:rPr>
                <a:t>$96,371 in debt.*</a:t>
              </a:r>
            </a:p>
          </p:txBody>
        </p:sp>
      </p:grpSp>
      <p:sp>
        <p:nvSpPr>
          <p:cNvPr id="12" name="TextBox 11">
            <a:extLst>
              <a:ext uri="{FF2B5EF4-FFF2-40B4-BE49-F238E27FC236}">
                <a16:creationId xmlns:a16="http://schemas.microsoft.com/office/drawing/2014/main" id="{BF720FE4-F54F-F940-9C9E-1831C89BCE32}"/>
              </a:ext>
            </a:extLst>
          </p:cNvPr>
          <p:cNvSpPr txBox="1"/>
          <p:nvPr/>
        </p:nvSpPr>
        <p:spPr>
          <a:xfrm>
            <a:off x="638352" y="6417188"/>
            <a:ext cx="7573493" cy="338554"/>
          </a:xfrm>
          <a:prstGeom prst="rect">
            <a:avLst/>
          </a:prstGeom>
          <a:noFill/>
        </p:spPr>
        <p:txBody>
          <a:bodyPr wrap="square" rtlCol="0">
            <a:spAutoFit/>
          </a:bodyPr>
          <a:lstStyle/>
          <a:p>
            <a:r>
              <a:rPr lang="en-US" sz="800" dirty="0">
                <a:solidFill>
                  <a:schemeClr val="tx1">
                    <a:lumMod val="65000"/>
                    <a:lumOff val="35000"/>
                  </a:schemeClr>
                </a:solidFill>
                <a:latin typeface="Arial"/>
                <a:ea typeface="ＭＳ Ｐゴシック"/>
              </a:rPr>
              <a:t>*”Consumer Debt Continued to Grow in 2021 Amid Economic Uncertainty” Experian 29 April 2022.</a:t>
            </a:r>
          </a:p>
          <a:p>
            <a:r>
              <a:rPr lang="en-US" sz="800" dirty="0">
                <a:solidFill>
                  <a:schemeClr val="tx1">
                    <a:lumMod val="65000"/>
                    <a:lumOff val="35000"/>
                  </a:schemeClr>
                </a:solidFill>
              </a:rPr>
              <a:t>https://www.experian.com/blogs/ask-experian/research/consumer-debt-study/#s2</a:t>
            </a:r>
          </a:p>
        </p:txBody>
      </p:sp>
    </p:spTree>
    <p:extLst>
      <p:ext uri="{BB962C8B-B14F-4D97-AF65-F5344CB8AC3E}">
        <p14:creationId xmlns:p14="http://schemas.microsoft.com/office/powerpoint/2010/main" val="267324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Content Placeholder 3"/>
          <p:cNvSpPr>
            <a:spLocks noGrp="1"/>
          </p:cNvSpPr>
          <p:nvPr>
            <p:ph idx="4294967295"/>
          </p:nvPr>
        </p:nvSpPr>
        <p:spPr>
          <a:xfrm>
            <a:off x="507056" y="6022848"/>
            <a:ext cx="7823975" cy="835152"/>
          </a:xfrm>
          <a:prstGeom prst="rect">
            <a:avLst/>
          </a:prstGeom>
        </p:spPr>
        <p:txBody>
          <a:bodyPr lIns="0" tIns="0" rIns="0" bIns="0"/>
          <a:lstStyle/>
          <a:p>
            <a:pPr marL="0" indent="0" eaLnBrk="1" hangingPunct="1">
              <a:spcBef>
                <a:spcPts val="0"/>
              </a:spcBef>
              <a:tabLst>
                <a:tab pos="60322" algn="l"/>
              </a:tabLst>
              <a:defRPr/>
            </a:pPr>
            <a:r>
              <a:rPr lang="en-US" sz="800" dirty="0">
                <a:solidFill>
                  <a:schemeClr val="tx1">
                    <a:lumMod val="65000"/>
                    <a:lumOff val="35000"/>
                  </a:schemeClr>
                </a:solidFill>
                <a:cs typeface="Tahoma" pitchFamily="34" charset="0"/>
              </a:rPr>
              <a:t>*Social Security Administration, Social Security Basic Facts, 2021.</a:t>
            </a:r>
          </a:p>
          <a:p>
            <a:pPr marL="0" indent="0" eaLnBrk="1" hangingPunct="1">
              <a:spcBef>
                <a:spcPts val="0"/>
              </a:spcBef>
              <a:tabLst>
                <a:tab pos="60322" algn="l"/>
              </a:tabLst>
              <a:defRPr/>
            </a:pPr>
            <a:r>
              <a:rPr lang="en-US" sz="800" dirty="0">
                <a:solidFill>
                  <a:schemeClr val="tx1">
                    <a:lumMod val="65000"/>
                    <a:lumOff val="35000"/>
                  </a:schemeClr>
                </a:solidFill>
                <a:cs typeface="Tahoma" pitchFamily="34" charset="0"/>
              </a:rPr>
              <a:t>chrome-extension://</a:t>
            </a:r>
            <a:r>
              <a:rPr lang="en-US" sz="800" dirty="0" err="1">
                <a:solidFill>
                  <a:schemeClr val="tx1">
                    <a:lumMod val="65000"/>
                    <a:lumOff val="35000"/>
                  </a:schemeClr>
                </a:solidFill>
                <a:cs typeface="Tahoma" pitchFamily="34" charset="0"/>
              </a:rPr>
              <a:t>efaidnbmnnnibpcajpcglclefindmkaj</a:t>
            </a:r>
            <a:r>
              <a:rPr lang="en-US" sz="800" dirty="0">
                <a:solidFill>
                  <a:schemeClr val="tx1">
                    <a:lumMod val="65000"/>
                    <a:lumOff val="35000"/>
                  </a:schemeClr>
                </a:solidFill>
                <a:cs typeface="Tahoma" pitchFamily="34" charset="0"/>
              </a:rPr>
              <a:t>/https://www.ssa.gov/news/press/factsheets/basicfact-alt.pdf</a:t>
            </a:r>
          </a:p>
          <a:p>
            <a:pPr marL="0" indent="0" eaLnBrk="1" hangingPunct="1">
              <a:tabLst>
                <a:tab pos="60322" algn="l"/>
              </a:tabLst>
              <a:defRPr/>
            </a:pPr>
            <a:endParaRPr lang="en-US" altLang="en-US" sz="800" dirty="0">
              <a:solidFill>
                <a:schemeClr val="tx1">
                  <a:lumMod val="65000"/>
                  <a:lumOff val="35000"/>
                </a:schemeClr>
              </a:solidFill>
              <a:ea typeface="+mn-ea"/>
              <a:cs typeface="+mn-cs"/>
            </a:endParaRPr>
          </a:p>
        </p:txBody>
      </p:sp>
      <p:sp>
        <p:nvSpPr>
          <p:cNvPr id="9" name="TextBox 8">
            <a:extLst>
              <a:ext uri="{FF2B5EF4-FFF2-40B4-BE49-F238E27FC236}">
                <a16:creationId xmlns:a16="http://schemas.microsoft.com/office/drawing/2014/main" id="{BD054E48-C7D3-4DFB-AA48-51933D603B4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12</a:t>
            </a:r>
          </a:p>
        </p:txBody>
      </p:sp>
      <p:sp>
        <p:nvSpPr>
          <p:cNvPr id="2" name="TextBox 1">
            <a:extLst>
              <a:ext uri="{FF2B5EF4-FFF2-40B4-BE49-F238E27FC236}">
                <a16:creationId xmlns:a16="http://schemas.microsoft.com/office/drawing/2014/main" id="{B6EE4723-D272-42CC-A493-F4D2AE6918F1}"/>
              </a:ext>
            </a:extLst>
          </p:cNvPr>
          <p:cNvSpPr txBox="1"/>
          <p:nvPr/>
        </p:nvSpPr>
        <p:spPr>
          <a:xfrm>
            <a:off x="457200" y="996910"/>
            <a:ext cx="6592120" cy="923330"/>
          </a:xfrm>
          <a:prstGeom prst="rect">
            <a:avLst/>
          </a:prstGeom>
          <a:noFill/>
        </p:spPr>
        <p:txBody>
          <a:bodyPr wrap="square" lIns="0" rtlCol="0">
            <a:spAutoFit/>
          </a:bodyPr>
          <a:lstStyle/>
          <a:p>
            <a:r>
              <a:rPr lang="en-US" dirty="0">
                <a:solidFill>
                  <a:srgbClr val="005F7D"/>
                </a:solidFill>
                <a:latin typeface="Georgia"/>
                <a:cs typeface="Georgia"/>
              </a:rPr>
              <a:t>Just over </a:t>
            </a:r>
            <a:r>
              <a:rPr lang="en-US" b="1" dirty="0">
                <a:solidFill>
                  <a:srgbClr val="005F7D"/>
                </a:solidFill>
                <a:latin typeface="Georgia"/>
                <a:cs typeface="Georgia"/>
              </a:rPr>
              <a:t>1 out of 4 </a:t>
            </a:r>
            <a:r>
              <a:rPr lang="en-US" dirty="0">
                <a:solidFill>
                  <a:srgbClr val="005F7D"/>
                </a:solidFill>
                <a:latin typeface="Georgia"/>
                <a:cs typeface="Georgia"/>
              </a:rPr>
              <a:t>of today’s 20-year-olds will become disabled at some point during his or her life.*</a:t>
            </a:r>
          </a:p>
          <a:p>
            <a:endParaRPr lang="en-US" dirty="0" err="1"/>
          </a:p>
        </p:txBody>
      </p:sp>
      <p:sp>
        <p:nvSpPr>
          <p:cNvPr id="8" name="Title 2">
            <a:extLst>
              <a:ext uri="{FF2B5EF4-FFF2-40B4-BE49-F238E27FC236}">
                <a16:creationId xmlns:a16="http://schemas.microsoft.com/office/drawing/2014/main" id="{E07744B4-1184-704F-B1C4-550AB491A251}"/>
              </a:ext>
            </a:extLst>
          </p:cNvPr>
          <p:cNvSpPr txBox="1">
            <a:spLocks/>
          </p:cNvSpPr>
          <p:nvPr/>
        </p:nvSpPr>
        <p:spPr>
          <a:xfrm>
            <a:off x="457200" y="45720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Disability insurance</a:t>
            </a:r>
          </a:p>
        </p:txBody>
      </p:sp>
      <p:sp>
        <p:nvSpPr>
          <p:cNvPr id="11" name="Rectangle 10">
            <a:extLst>
              <a:ext uri="{FF2B5EF4-FFF2-40B4-BE49-F238E27FC236}">
                <a16:creationId xmlns:a16="http://schemas.microsoft.com/office/drawing/2014/main" id="{707C907C-3911-6141-B80A-6C495B523D7B}"/>
              </a:ext>
            </a:extLst>
          </p:cNvPr>
          <p:cNvSpPr>
            <a:spLocks noChangeAspect="1"/>
          </p:cNvSpPr>
          <p:nvPr/>
        </p:nvSpPr>
        <p:spPr>
          <a:xfrm>
            <a:off x="482128" y="1920240"/>
            <a:ext cx="8179744" cy="3931920"/>
          </a:xfrm>
          <a:prstGeom prst="rect">
            <a:avLst/>
          </a:prstGeom>
          <a:blipFill>
            <a:blip r:embed="rId3" cstate="email">
              <a:extLst>
                <a:ext uri="{28A0092B-C50C-407E-A947-70E740481C1C}">
                  <a14:useLocalDpi xmlns:a14="http://schemas.microsoft.com/office/drawing/2010/main" val="0"/>
                </a:ext>
              </a:extLst>
            </a:blip>
            <a:stretch>
              <a:fillRect t="-14816" b="-1587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idx="4294967295"/>
          </p:nvPr>
        </p:nvSpPr>
        <p:spPr>
          <a:xfrm>
            <a:off x="457200" y="457209"/>
            <a:ext cx="8298432" cy="479425"/>
          </a:xfrm>
          <a:prstGeom prst="rect">
            <a:avLst/>
          </a:prstGeom>
        </p:spPr>
        <p:txBody>
          <a:bodyPr lIns="0" tIns="0" rIns="0" bIns="0"/>
          <a:lstStyle/>
          <a:p>
            <a:pPr>
              <a:defRPr/>
            </a:pPr>
            <a:r>
              <a:rPr lang="en-US" sz="3600" spc="-71" dirty="0">
                <a:solidFill>
                  <a:srgbClr val="005F7D"/>
                </a:solidFill>
                <a:latin typeface="Georgia"/>
                <a:cs typeface="Georgia"/>
              </a:rPr>
              <a:t>What is </a:t>
            </a:r>
            <a:r>
              <a:rPr lang="ja-JP" altLang="en-US" sz="3600" spc="-71" dirty="0">
                <a:solidFill>
                  <a:srgbClr val="005F7D"/>
                </a:solidFill>
                <a:latin typeface="Georgia"/>
                <a:cs typeface="Georgia"/>
              </a:rPr>
              <a:t>“</a:t>
            </a:r>
            <a:r>
              <a:rPr lang="en-US" altLang="ja-JP" sz="3600" spc="-71" dirty="0">
                <a:solidFill>
                  <a:srgbClr val="005F7D"/>
                </a:solidFill>
                <a:latin typeface="Georgia"/>
                <a:cs typeface="Georgia"/>
              </a:rPr>
              <a:t>Long-Term Care Insurance</a:t>
            </a:r>
            <a:r>
              <a:rPr lang="ja-JP" altLang="en-US" sz="3600" spc="-71" dirty="0">
                <a:solidFill>
                  <a:srgbClr val="005F7D"/>
                </a:solidFill>
                <a:latin typeface="Georgia"/>
                <a:cs typeface="Georgia"/>
              </a:rPr>
              <a:t>”</a:t>
            </a:r>
            <a:r>
              <a:rPr lang="en-US" altLang="ja-JP" sz="3600" spc="-71" dirty="0">
                <a:solidFill>
                  <a:srgbClr val="005F7D"/>
                </a:solidFill>
                <a:latin typeface="Georgia"/>
                <a:cs typeface="Georgia"/>
              </a:rPr>
              <a:t>?*</a:t>
            </a:r>
            <a:endParaRPr lang="en-US" sz="3600" spc="-71" dirty="0">
              <a:solidFill>
                <a:srgbClr val="005F7D"/>
              </a:solidFill>
              <a:latin typeface="Georgia"/>
              <a:cs typeface="Georgia"/>
            </a:endParaRPr>
          </a:p>
        </p:txBody>
      </p:sp>
      <p:sp>
        <p:nvSpPr>
          <p:cNvPr id="6" name="Rectangle 5"/>
          <p:cNvSpPr/>
          <p:nvPr/>
        </p:nvSpPr>
        <p:spPr>
          <a:xfrm>
            <a:off x="520985" y="1428163"/>
            <a:ext cx="6789739" cy="553998"/>
          </a:xfrm>
          <a:prstGeom prst="rect">
            <a:avLst/>
          </a:prstGeom>
          <a:noFill/>
        </p:spPr>
        <p:txBody>
          <a:bodyPr lIns="0" tIns="0" rIns="0" bIns="0">
            <a:spAutoFit/>
          </a:bodyPr>
          <a:lstStyle/>
          <a:p>
            <a:pPr eaLnBrk="1" hangingPunct="1">
              <a:defRPr/>
            </a:pPr>
            <a:r>
              <a:rPr lang="en-US" b="1" dirty="0">
                <a:solidFill>
                  <a:srgbClr val="0A3C53"/>
                </a:solidFill>
                <a:latin typeface="Georgia"/>
                <a:ea typeface="+mn-ea"/>
                <a:cs typeface="Georgia"/>
              </a:rPr>
              <a:t>70% </a:t>
            </a:r>
            <a:r>
              <a:rPr lang="en-US" dirty="0">
                <a:solidFill>
                  <a:srgbClr val="0A3C53"/>
                </a:solidFill>
                <a:latin typeface="Georgia"/>
                <a:ea typeface="+mn-ea"/>
                <a:cs typeface="Georgia"/>
              </a:rPr>
              <a:t>of people turning age 65 can expect to use some form of long-term care during their lives.**</a:t>
            </a:r>
          </a:p>
        </p:txBody>
      </p:sp>
      <p:sp>
        <p:nvSpPr>
          <p:cNvPr id="10" name="TextBox 6">
            <a:extLst>
              <a:ext uri="{FF2B5EF4-FFF2-40B4-BE49-F238E27FC236}">
                <a16:creationId xmlns:a16="http://schemas.microsoft.com/office/drawing/2014/main" id="{56209811-572C-4A1D-BD97-8BA17DBDAAC0}"/>
              </a:ext>
            </a:extLst>
          </p:cNvPr>
          <p:cNvSpPr txBox="1">
            <a:spLocks noChangeArrowheads="1"/>
          </p:cNvSpPr>
          <p:nvPr/>
        </p:nvSpPr>
        <p:spPr bwMode="auto">
          <a:xfrm>
            <a:off x="455104" y="6400791"/>
            <a:ext cx="4151312" cy="267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ts val="1100"/>
              </a:lnSpc>
              <a:defRPr/>
            </a:pPr>
            <a:r>
              <a:rPr lang="en-US" sz="800" dirty="0">
                <a:solidFill>
                  <a:schemeClr val="tx1">
                    <a:lumMod val="65000"/>
                    <a:lumOff val="35000"/>
                  </a:schemeClr>
                </a:solidFill>
                <a:latin typeface="Tahoma" charset="0"/>
              </a:rPr>
              <a:t>*“Basic Needs</a:t>
            </a:r>
            <a:r>
              <a:rPr lang="en-US" altLang="ja-JP" sz="800" dirty="0">
                <a:solidFill>
                  <a:schemeClr val="tx1">
                    <a:lumMod val="65000"/>
                    <a:lumOff val="35000"/>
                  </a:schemeClr>
                </a:solidFill>
                <a:latin typeface="Tahoma" charset="0"/>
              </a:rPr>
              <a:t>.” LongTermCare.acl.gov, 23 July 2020.</a:t>
            </a:r>
          </a:p>
          <a:p>
            <a:pPr eaLnBrk="1" hangingPunct="1">
              <a:lnSpc>
                <a:spcPts val="1100"/>
              </a:lnSpc>
              <a:defRPr/>
            </a:pPr>
            <a:r>
              <a:rPr lang="en-US" sz="800" dirty="0">
                <a:solidFill>
                  <a:schemeClr val="tx1">
                    <a:lumMod val="65000"/>
                    <a:lumOff val="35000"/>
                  </a:schemeClr>
                </a:solidFill>
                <a:latin typeface="Tahoma" charset="0"/>
              </a:rPr>
              <a:t>**“How Much Care Will You Need</a:t>
            </a:r>
            <a:r>
              <a:rPr lang="en-US" altLang="ja-JP" sz="800" dirty="0">
                <a:solidFill>
                  <a:schemeClr val="tx1">
                    <a:lumMod val="65000"/>
                    <a:lumOff val="35000"/>
                  </a:schemeClr>
                </a:solidFill>
                <a:latin typeface="Tahoma" charset="0"/>
              </a:rPr>
              <a:t>?” LongTermCare.acl.gov, 23 July 2020.</a:t>
            </a:r>
            <a:endParaRPr lang="en-US" sz="800" dirty="0">
              <a:solidFill>
                <a:schemeClr val="tx1">
                  <a:lumMod val="65000"/>
                  <a:lumOff val="35000"/>
                </a:schemeClr>
              </a:solidFill>
              <a:latin typeface="Tahoma" charset="0"/>
            </a:endParaRPr>
          </a:p>
        </p:txBody>
      </p:sp>
      <p:sp>
        <p:nvSpPr>
          <p:cNvPr id="11" name="TextBox 10">
            <a:extLst>
              <a:ext uri="{FF2B5EF4-FFF2-40B4-BE49-F238E27FC236}">
                <a16:creationId xmlns:a16="http://schemas.microsoft.com/office/drawing/2014/main" id="{9BB4EF17-B1E3-4073-86E1-82E5DEB161DC}"/>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13</a:t>
            </a:r>
          </a:p>
        </p:txBody>
      </p:sp>
      <p:sp>
        <p:nvSpPr>
          <p:cNvPr id="5" name="TextBox 4">
            <a:extLst>
              <a:ext uri="{FF2B5EF4-FFF2-40B4-BE49-F238E27FC236}">
                <a16:creationId xmlns:a16="http://schemas.microsoft.com/office/drawing/2014/main" id="{883209CF-DF6F-DE43-90D0-79CDC60C2BC1}"/>
              </a:ext>
            </a:extLst>
          </p:cNvPr>
          <p:cNvSpPr txBox="1"/>
          <p:nvPr/>
        </p:nvSpPr>
        <p:spPr>
          <a:xfrm>
            <a:off x="457200" y="2455033"/>
            <a:ext cx="4478784" cy="2633734"/>
          </a:xfrm>
          <a:prstGeom prst="rect">
            <a:avLst/>
          </a:prstGeom>
          <a:noFill/>
        </p:spPr>
        <p:txBody>
          <a:bodyPr wrap="square" rtlCol="0">
            <a:spAutoFit/>
          </a:bodyPr>
          <a:lstStyle/>
          <a:p>
            <a:r>
              <a:rPr lang="en-US" sz="1400" b="1" dirty="0">
                <a:solidFill>
                  <a:srgbClr val="0A3C53"/>
                </a:solidFill>
                <a:latin typeface="+mn-lt"/>
              </a:rPr>
              <a:t>Service, support or help from others performing non-medical, everyday tasks such as:</a:t>
            </a:r>
          </a:p>
          <a:p>
            <a:endParaRPr lang="en-US" sz="1400" dirty="0">
              <a:solidFill>
                <a:srgbClr val="0A3C53"/>
              </a:solidFill>
              <a:latin typeface="+mn-lt"/>
            </a:endParaRPr>
          </a:p>
          <a:p>
            <a:pPr marL="285750" indent="-285750">
              <a:lnSpc>
                <a:spcPct val="150000"/>
              </a:lnSpc>
              <a:buFont typeface="Arial" panose="020B0604020202020204" pitchFamily="34" charset="0"/>
              <a:buChar char="•"/>
            </a:pPr>
            <a:r>
              <a:rPr lang="en-US" sz="1400" dirty="0">
                <a:solidFill>
                  <a:srgbClr val="0A3C53"/>
                </a:solidFill>
                <a:latin typeface="+mn-lt"/>
              </a:rPr>
              <a:t>Eating</a:t>
            </a:r>
          </a:p>
          <a:p>
            <a:pPr marL="285750" indent="-285750">
              <a:lnSpc>
                <a:spcPct val="150000"/>
              </a:lnSpc>
              <a:buFont typeface="Arial" panose="020B0604020202020204" pitchFamily="34" charset="0"/>
              <a:buChar char="•"/>
            </a:pPr>
            <a:r>
              <a:rPr lang="en-US" sz="1400" dirty="0">
                <a:solidFill>
                  <a:srgbClr val="0A3C53"/>
                </a:solidFill>
                <a:latin typeface="+mn-lt"/>
              </a:rPr>
              <a:t>Dressing</a:t>
            </a:r>
          </a:p>
          <a:p>
            <a:pPr marL="285750" indent="-285750">
              <a:lnSpc>
                <a:spcPct val="150000"/>
              </a:lnSpc>
              <a:buFont typeface="Arial" panose="020B0604020202020204" pitchFamily="34" charset="0"/>
              <a:buChar char="•"/>
            </a:pPr>
            <a:r>
              <a:rPr lang="en-US" sz="1400" dirty="0">
                <a:solidFill>
                  <a:srgbClr val="0A3C53"/>
                </a:solidFill>
                <a:latin typeface="+mn-lt"/>
              </a:rPr>
              <a:t>Bathing</a:t>
            </a:r>
          </a:p>
          <a:p>
            <a:pPr marL="285750" indent="-285750">
              <a:lnSpc>
                <a:spcPct val="150000"/>
              </a:lnSpc>
              <a:buFont typeface="Arial" panose="020B0604020202020204" pitchFamily="34" charset="0"/>
              <a:buChar char="•"/>
            </a:pPr>
            <a:r>
              <a:rPr lang="en-US" sz="1400" dirty="0">
                <a:solidFill>
                  <a:srgbClr val="0A3C53"/>
                </a:solidFill>
                <a:latin typeface="+mn-lt"/>
              </a:rPr>
              <a:t>Transferring</a:t>
            </a:r>
          </a:p>
          <a:p>
            <a:pPr marL="285750" indent="-285750">
              <a:lnSpc>
                <a:spcPct val="150000"/>
              </a:lnSpc>
              <a:buFont typeface="Arial" panose="020B0604020202020204" pitchFamily="34" charset="0"/>
              <a:buChar char="•"/>
            </a:pPr>
            <a:r>
              <a:rPr lang="en-US" sz="1400" dirty="0">
                <a:solidFill>
                  <a:srgbClr val="0A3C53"/>
                </a:solidFill>
                <a:latin typeface="+mn-lt"/>
              </a:rPr>
              <a:t>Toileting</a:t>
            </a:r>
          </a:p>
          <a:p>
            <a:pPr marL="285750" indent="-285750">
              <a:lnSpc>
                <a:spcPct val="150000"/>
              </a:lnSpc>
              <a:buFont typeface="Arial" panose="020B0604020202020204" pitchFamily="34" charset="0"/>
              <a:buChar char="•"/>
            </a:pPr>
            <a:r>
              <a:rPr lang="en-US" sz="1400" dirty="0">
                <a:solidFill>
                  <a:srgbClr val="0A3C53"/>
                </a:solidFill>
                <a:latin typeface="+mn-lt"/>
              </a:rPr>
              <a:t>Continence</a:t>
            </a:r>
          </a:p>
        </p:txBody>
      </p:sp>
      <p:pic>
        <p:nvPicPr>
          <p:cNvPr id="15" name="Picture 14">
            <a:extLst>
              <a:ext uri="{FF2B5EF4-FFF2-40B4-BE49-F238E27FC236}">
                <a16:creationId xmlns:a16="http://schemas.microsoft.com/office/drawing/2014/main" id="{DB77E400-AE26-FA49-BABF-3A4F5F46410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33888" y="1806271"/>
            <a:ext cx="3605042" cy="4104442"/>
          </a:xfrm>
          <a:prstGeom prst="rect">
            <a:avLst/>
          </a:prstGeom>
        </p:spPr>
      </p:pic>
      <p:cxnSp>
        <p:nvCxnSpPr>
          <p:cNvPr id="9" name="Straight Connector 8">
            <a:extLst>
              <a:ext uri="{FF2B5EF4-FFF2-40B4-BE49-F238E27FC236}">
                <a16:creationId xmlns:a16="http://schemas.microsoft.com/office/drawing/2014/main" id="{E9250A72-23F9-2042-AE33-8B06463B38DD}"/>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9"/>
          <p:cNvSpPr>
            <a:spLocks noGrp="1"/>
          </p:cNvSpPr>
          <p:nvPr>
            <p:ph type="title" idx="4294967295"/>
          </p:nvPr>
        </p:nvSpPr>
        <p:spPr>
          <a:xfrm>
            <a:off x="457200" y="457200"/>
            <a:ext cx="5295900" cy="488951"/>
          </a:xfrm>
          <a:prstGeom prst="rect">
            <a:avLst/>
          </a:prstGeom>
        </p:spPr>
        <p:txBody>
          <a:bodyPr lIns="0" tIns="0" rIns="0" bIns="0"/>
          <a:lstStyle/>
          <a:p>
            <a:pPr eaLnBrk="1" hangingPunct="1">
              <a:defRPr/>
            </a:pPr>
            <a:r>
              <a:rPr lang="en-US" sz="3600" spc="-71" dirty="0">
                <a:solidFill>
                  <a:srgbClr val="005F7D"/>
                </a:solidFill>
                <a:latin typeface="Georgia" charset="0"/>
              </a:rPr>
              <a:t>Long-term care insurance*</a:t>
            </a:r>
          </a:p>
        </p:txBody>
      </p:sp>
      <p:sp>
        <p:nvSpPr>
          <p:cNvPr id="73730" name="Content Placeholder 3"/>
          <p:cNvSpPr>
            <a:spLocks noGrp="1"/>
          </p:cNvSpPr>
          <p:nvPr>
            <p:ph idx="4294967295"/>
          </p:nvPr>
        </p:nvSpPr>
        <p:spPr>
          <a:xfrm>
            <a:off x="457200" y="1397003"/>
            <a:ext cx="7869237" cy="3486727"/>
          </a:xfrm>
          <a:prstGeom prst="rect">
            <a:avLst/>
          </a:prstGeom>
        </p:spPr>
        <p:txBody>
          <a:bodyPr/>
          <a:lstStyle/>
          <a:p>
            <a:pPr marL="0" indent="0">
              <a:defRPr/>
            </a:pPr>
            <a:r>
              <a:rPr lang="en-US" sz="1800" b="1" dirty="0">
                <a:solidFill>
                  <a:srgbClr val="005F7D"/>
                </a:solidFill>
                <a:latin typeface="Tahoma" charset="0"/>
              </a:rPr>
              <a:t>Know the facts</a:t>
            </a:r>
          </a:p>
          <a:p>
            <a:pPr marL="182870" lvl="1" indent="-182870">
              <a:lnSpc>
                <a:spcPts val="2200"/>
              </a:lnSpc>
              <a:spcBef>
                <a:spcPts val="800"/>
              </a:spcBef>
              <a:defRPr/>
            </a:pPr>
            <a:r>
              <a:rPr lang="en-US" dirty="0">
                <a:solidFill>
                  <a:srgbClr val="005F7D"/>
                </a:solidFill>
                <a:latin typeface="Tahoma" charset="0"/>
              </a:rPr>
              <a:t>Designed to cover long-term services and support, including personal </a:t>
            </a:r>
            <a:br>
              <a:rPr lang="en-US" dirty="0">
                <a:solidFill>
                  <a:srgbClr val="005F7D"/>
                </a:solidFill>
                <a:latin typeface="Tahoma" charset="0"/>
              </a:rPr>
            </a:br>
            <a:r>
              <a:rPr lang="en-US" dirty="0">
                <a:solidFill>
                  <a:srgbClr val="005F7D"/>
                </a:solidFill>
                <a:latin typeface="Tahoma" charset="0"/>
              </a:rPr>
              <a:t>and custodial care in a variety of settings (home, community organization,</a:t>
            </a:r>
            <a:br>
              <a:rPr lang="en-US" dirty="0">
                <a:solidFill>
                  <a:srgbClr val="005F7D"/>
                </a:solidFill>
                <a:latin typeface="Tahoma" charset="0"/>
              </a:rPr>
            </a:br>
            <a:r>
              <a:rPr lang="en-US" dirty="0">
                <a:solidFill>
                  <a:srgbClr val="005F7D"/>
                </a:solidFill>
                <a:latin typeface="Tahoma" charset="0"/>
              </a:rPr>
              <a:t>other facility)</a:t>
            </a:r>
          </a:p>
          <a:p>
            <a:pPr marL="182870" lvl="1" indent="-182870">
              <a:lnSpc>
                <a:spcPts val="2200"/>
              </a:lnSpc>
              <a:spcBef>
                <a:spcPts val="800"/>
              </a:spcBef>
              <a:defRPr/>
            </a:pPr>
            <a:r>
              <a:rPr lang="en-US" dirty="0">
                <a:solidFill>
                  <a:srgbClr val="005F7D"/>
                </a:solidFill>
                <a:latin typeface="Tahoma" charset="0"/>
              </a:rPr>
              <a:t>Policies reimburse policyholders up to a pre-selected limit for services to assist them with activities of daily living</a:t>
            </a:r>
          </a:p>
          <a:p>
            <a:pPr marL="0" lvl="1" indent="0">
              <a:spcBef>
                <a:spcPts val="2400"/>
              </a:spcBef>
              <a:buNone/>
              <a:defRPr/>
            </a:pPr>
            <a:r>
              <a:rPr lang="en-US" dirty="0">
                <a:solidFill>
                  <a:srgbClr val="005F7D"/>
                </a:solidFill>
                <a:latin typeface="Tahoma" charset="0"/>
              </a:rPr>
              <a:t>You can select a range of care options and benefits that allow </a:t>
            </a:r>
            <a:br>
              <a:rPr lang="en-US" dirty="0">
                <a:solidFill>
                  <a:srgbClr val="005F7D"/>
                </a:solidFill>
                <a:latin typeface="Tahoma" charset="0"/>
              </a:rPr>
            </a:br>
            <a:r>
              <a:rPr lang="en-US" dirty="0">
                <a:solidFill>
                  <a:srgbClr val="005F7D"/>
                </a:solidFill>
                <a:latin typeface="Tahoma" charset="0"/>
              </a:rPr>
              <a:t>you to get the services you need, where you need them.</a:t>
            </a:r>
          </a:p>
        </p:txBody>
      </p:sp>
      <p:sp>
        <p:nvSpPr>
          <p:cNvPr id="2" name="Rectangle 1"/>
          <p:cNvSpPr/>
          <p:nvPr/>
        </p:nvSpPr>
        <p:spPr>
          <a:xfrm>
            <a:off x="427445" y="6400800"/>
            <a:ext cx="4572000" cy="246221"/>
          </a:xfrm>
          <a:prstGeom prst="rect">
            <a:avLst/>
          </a:prstGeom>
        </p:spPr>
        <p:txBody>
          <a:bodyPr lIns="0" tIns="0" rIns="0" bIns="0">
            <a:spAutoFit/>
          </a:bodyPr>
          <a:lstStyle/>
          <a:p>
            <a:pPr>
              <a:defRPr/>
            </a:pPr>
            <a:r>
              <a:rPr lang="en-US" sz="800" dirty="0">
                <a:solidFill>
                  <a:schemeClr val="tx1">
                    <a:lumMod val="65000"/>
                    <a:lumOff val="35000"/>
                  </a:schemeClr>
                </a:solidFill>
                <a:latin typeface="Tahoma"/>
                <a:cs typeface="Tahoma"/>
              </a:rPr>
              <a:t>*“</a:t>
            </a:r>
            <a:r>
              <a:rPr lang="en-US" altLang="ja-JP" sz="800" dirty="0">
                <a:solidFill>
                  <a:schemeClr val="tx1">
                    <a:lumMod val="65000"/>
                    <a:lumOff val="35000"/>
                  </a:schemeClr>
                </a:solidFill>
                <a:latin typeface="Tahoma"/>
                <a:cs typeface="Tahoma"/>
              </a:rPr>
              <a:t>What is Long-term Care Insurance?” LongTermCare.gov, 23 July 2020.</a:t>
            </a:r>
          </a:p>
          <a:p>
            <a:pPr>
              <a:defRPr/>
            </a:pPr>
            <a:r>
              <a:rPr lang="en-US" sz="800" dirty="0">
                <a:solidFill>
                  <a:schemeClr val="tx1">
                    <a:lumMod val="65000"/>
                    <a:lumOff val="35000"/>
                  </a:schemeClr>
                </a:solidFill>
                <a:latin typeface="Tahoma"/>
                <a:cs typeface="Tahoma"/>
              </a:rPr>
              <a:t>**“</a:t>
            </a:r>
            <a:r>
              <a:rPr lang="en-US" altLang="ja-JP" sz="800" dirty="0">
                <a:solidFill>
                  <a:schemeClr val="tx1">
                    <a:lumMod val="65000"/>
                    <a:lumOff val="35000"/>
                  </a:schemeClr>
                </a:solidFill>
                <a:latin typeface="Tahoma"/>
                <a:cs typeface="Tahoma"/>
              </a:rPr>
              <a:t>Medicare, Medicaid &amp; More.” LongTermCare.gov, 02 August 2021.</a:t>
            </a:r>
            <a:endParaRPr lang="en-US" sz="800" dirty="0">
              <a:solidFill>
                <a:schemeClr val="tx1">
                  <a:lumMod val="65000"/>
                  <a:lumOff val="35000"/>
                </a:schemeClr>
              </a:solidFill>
              <a:latin typeface="Tahoma"/>
              <a:cs typeface="Tahoma"/>
            </a:endParaRPr>
          </a:p>
        </p:txBody>
      </p:sp>
      <p:sp>
        <p:nvSpPr>
          <p:cNvPr id="7" name="TextBox 6">
            <a:extLst>
              <a:ext uri="{FF2B5EF4-FFF2-40B4-BE49-F238E27FC236}">
                <a16:creationId xmlns:a16="http://schemas.microsoft.com/office/drawing/2014/main" id="{4CC81186-6075-4ADF-975D-0D7BC255D229}"/>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14</a:t>
            </a:r>
          </a:p>
        </p:txBody>
      </p:sp>
      <p:cxnSp>
        <p:nvCxnSpPr>
          <p:cNvPr id="6" name="Straight Connector 5">
            <a:extLst>
              <a:ext uri="{FF2B5EF4-FFF2-40B4-BE49-F238E27FC236}">
                <a16:creationId xmlns:a16="http://schemas.microsoft.com/office/drawing/2014/main" id="{D4D9D18E-333D-114F-BDEA-6A2B6CF5E6D2}"/>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5EB053-BF7C-43E3-92DD-F9A42483218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15</a:t>
            </a:r>
          </a:p>
        </p:txBody>
      </p:sp>
      <p:sp>
        <p:nvSpPr>
          <p:cNvPr id="5" name="Rectangle 4">
            <a:extLst>
              <a:ext uri="{FF2B5EF4-FFF2-40B4-BE49-F238E27FC236}">
                <a16:creationId xmlns:a16="http://schemas.microsoft.com/office/drawing/2014/main" id="{685EF308-C48D-ED41-8591-528C5069FDE7}"/>
              </a:ext>
            </a:extLst>
          </p:cNvPr>
          <p:cNvSpPr/>
          <p:nvPr/>
        </p:nvSpPr>
        <p:spPr>
          <a:xfrm>
            <a:off x="457200" y="1257300"/>
            <a:ext cx="8229600" cy="4343400"/>
          </a:xfrm>
          <a:prstGeom prst="rect">
            <a:avLst/>
          </a:prstGeom>
          <a:blipFill>
            <a:blip r:embed="rId3" cstate="email">
              <a:extLst>
                <a:ext uri="{28A0092B-C50C-407E-A947-70E740481C1C}">
                  <a14:useLocalDpi xmlns:a14="http://schemas.microsoft.com/office/drawing/2010/main" val="0"/>
                </a:ext>
              </a:extLst>
            </a:blip>
            <a:stretch>
              <a:fillRect b="-181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
        <p:nvSpPr>
          <p:cNvPr id="8" name="Title 2">
            <a:extLst>
              <a:ext uri="{FF2B5EF4-FFF2-40B4-BE49-F238E27FC236}">
                <a16:creationId xmlns:a16="http://schemas.microsoft.com/office/drawing/2014/main" id="{794B2EA6-7701-904D-8DEA-3FEC6F322EF0}"/>
              </a:ext>
            </a:extLst>
          </p:cNvPr>
          <p:cNvSpPr txBox="1">
            <a:spLocks/>
          </p:cNvSpPr>
          <p:nvPr/>
        </p:nvSpPr>
        <p:spPr>
          <a:xfrm>
            <a:off x="457200" y="45720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Life Insurance.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idx="4294967295"/>
          </p:nvPr>
        </p:nvSpPr>
        <p:spPr>
          <a:xfrm>
            <a:off x="457200" y="457200"/>
            <a:ext cx="8337551" cy="520700"/>
          </a:xfrm>
          <a:prstGeom prst="rect">
            <a:avLst/>
          </a:prstGeom>
        </p:spPr>
        <p:txBody>
          <a:bodyPr lIns="0" tIns="0" bIns="0"/>
          <a:lstStyle/>
          <a:p>
            <a:pPr eaLnBrk="1" hangingPunct="1">
              <a:defRPr/>
            </a:pPr>
            <a:r>
              <a:rPr lang="en-US" sz="3600" spc="-71" dirty="0">
                <a:solidFill>
                  <a:srgbClr val="005F7D"/>
                </a:solidFill>
                <a:latin typeface="Georgia" charset="0"/>
              </a:rPr>
              <a:t>When it comes to life insurance, ownership matters.</a:t>
            </a:r>
          </a:p>
        </p:txBody>
      </p:sp>
      <p:sp>
        <p:nvSpPr>
          <p:cNvPr id="2" name="Rectangle 1"/>
          <p:cNvSpPr/>
          <p:nvPr/>
        </p:nvSpPr>
        <p:spPr>
          <a:xfrm>
            <a:off x="676012" y="6148394"/>
            <a:ext cx="4793696" cy="246221"/>
          </a:xfrm>
          <a:prstGeom prst="rect">
            <a:avLst/>
          </a:prstGeom>
        </p:spPr>
        <p:txBody>
          <a:bodyPr wrap="square" lIns="0" tIns="0" rIns="0" bIns="0">
            <a:spAutoFit/>
          </a:bodyPr>
          <a:lstStyle/>
          <a:p>
            <a:pPr eaLnBrk="1" hangingPunct="1">
              <a:defRPr/>
            </a:pPr>
            <a:r>
              <a:rPr lang="en-US" sz="800" dirty="0">
                <a:solidFill>
                  <a:schemeClr val="tx1">
                    <a:lumMod val="65000"/>
                    <a:lumOff val="35000"/>
                  </a:schemeClr>
                </a:solidFill>
                <a:latin typeface="+mn-lt"/>
              </a:rPr>
              <a:t>*Products available through one or more carriers not affiliated with New York Life Insurance Company, dependent on carrier authorization and product availability in your state or locality.</a:t>
            </a:r>
          </a:p>
        </p:txBody>
      </p:sp>
      <p:sp>
        <p:nvSpPr>
          <p:cNvPr id="8" name="TextBox 7">
            <a:extLst>
              <a:ext uri="{FF2B5EF4-FFF2-40B4-BE49-F238E27FC236}">
                <a16:creationId xmlns:a16="http://schemas.microsoft.com/office/drawing/2014/main" id="{575EF02D-B512-4506-9129-F62AF50A4B5E}"/>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16</a:t>
            </a:r>
          </a:p>
        </p:txBody>
      </p:sp>
      <p:sp>
        <p:nvSpPr>
          <p:cNvPr id="9" name="TextBox 8">
            <a:extLst>
              <a:ext uri="{FF2B5EF4-FFF2-40B4-BE49-F238E27FC236}">
                <a16:creationId xmlns:a16="http://schemas.microsoft.com/office/drawing/2014/main" id="{547FAD74-BE29-D145-9157-06D0FF45EA3E}"/>
              </a:ext>
            </a:extLst>
          </p:cNvPr>
          <p:cNvSpPr txBox="1"/>
          <p:nvPr/>
        </p:nvSpPr>
        <p:spPr>
          <a:xfrm>
            <a:off x="921283" y="5124401"/>
            <a:ext cx="3978708" cy="246221"/>
          </a:xfrm>
          <a:prstGeom prst="rect">
            <a:avLst/>
          </a:prstGeom>
          <a:noFill/>
        </p:spPr>
        <p:txBody>
          <a:bodyPr wrap="square" lIns="0" tIns="0" rIns="0" bIns="0">
            <a:spAutoFit/>
          </a:bodyPr>
          <a:lstStyle/>
          <a:p>
            <a:pPr eaLnBrk="1" hangingPunct="1">
              <a:defRPr/>
            </a:pPr>
            <a:r>
              <a:rPr lang="en-US" sz="1600" b="1" dirty="0">
                <a:solidFill>
                  <a:srgbClr val="005F7D"/>
                </a:solidFill>
                <a:latin typeface="Tahoma"/>
                <a:ea typeface="+mn-ea"/>
                <a:cs typeface="Tahoma"/>
              </a:rPr>
              <a:t>Employer provided insurance*</a:t>
            </a:r>
          </a:p>
        </p:txBody>
      </p:sp>
      <p:sp>
        <p:nvSpPr>
          <p:cNvPr id="11" name="TextBox 10">
            <a:extLst>
              <a:ext uri="{FF2B5EF4-FFF2-40B4-BE49-F238E27FC236}">
                <a16:creationId xmlns:a16="http://schemas.microsoft.com/office/drawing/2014/main" id="{0F41EBEE-49D1-7E4C-A596-F59ABEE983DA}"/>
              </a:ext>
            </a:extLst>
          </p:cNvPr>
          <p:cNvSpPr txBox="1"/>
          <p:nvPr/>
        </p:nvSpPr>
        <p:spPr>
          <a:xfrm>
            <a:off x="5570846" y="5124403"/>
            <a:ext cx="2651871" cy="246221"/>
          </a:xfrm>
          <a:prstGeom prst="rect">
            <a:avLst/>
          </a:prstGeom>
          <a:noFill/>
        </p:spPr>
        <p:txBody>
          <a:bodyPr wrap="square" lIns="0" tIns="0" rIns="0" bIns="0">
            <a:spAutoFit/>
          </a:bodyPr>
          <a:lstStyle/>
          <a:p>
            <a:pPr eaLnBrk="1" hangingPunct="1">
              <a:defRPr/>
            </a:pPr>
            <a:r>
              <a:rPr lang="en-US" sz="1600" b="1" dirty="0">
                <a:solidFill>
                  <a:srgbClr val="005F7D"/>
                </a:solidFill>
                <a:latin typeface="Tahoma"/>
                <a:ea typeface="+mn-ea"/>
                <a:cs typeface="Tahoma"/>
              </a:rPr>
              <a:t>Personal insurance</a:t>
            </a:r>
          </a:p>
        </p:txBody>
      </p:sp>
      <p:pic>
        <p:nvPicPr>
          <p:cNvPr id="12" name="Picture 11">
            <a:extLst>
              <a:ext uri="{FF2B5EF4-FFF2-40B4-BE49-F238E27FC236}">
                <a16:creationId xmlns:a16="http://schemas.microsoft.com/office/drawing/2014/main" id="{23C8AB90-49BB-F54F-9BBF-ABD52792336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99582" y="2461499"/>
            <a:ext cx="3733808" cy="2458700"/>
          </a:xfrm>
          <a:prstGeom prst="rect">
            <a:avLst/>
          </a:prstGeom>
        </p:spPr>
      </p:pic>
      <p:pic>
        <p:nvPicPr>
          <p:cNvPr id="13" name="Picture 12">
            <a:extLst>
              <a:ext uri="{FF2B5EF4-FFF2-40B4-BE49-F238E27FC236}">
                <a16:creationId xmlns:a16="http://schemas.microsoft.com/office/drawing/2014/main" id="{6BB57306-6C53-4146-9DEF-9CC64E6D7FC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658097" y="2446362"/>
            <a:ext cx="3733468" cy="2488978"/>
          </a:xfrm>
          <a:prstGeom prst="rect">
            <a:avLst/>
          </a:prstGeom>
        </p:spPr>
      </p:pic>
      <p:cxnSp>
        <p:nvCxnSpPr>
          <p:cNvPr id="10" name="Straight Connector 9">
            <a:extLst>
              <a:ext uri="{FF2B5EF4-FFF2-40B4-BE49-F238E27FC236}">
                <a16:creationId xmlns:a16="http://schemas.microsoft.com/office/drawing/2014/main" id="{4F5F23E3-DAB1-E24C-93F6-9586F23499DC}"/>
              </a:ext>
            </a:extLst>
          </p:cNvPr>
          <p:cNvCxnSpPr/>
          <p:nvPr/>
        </p:nvCxnSpPr>
        <p:spPr>
          <a:xfrm>
            <a:off x="457199" y="1724891"/>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68C6E20-9ED1-4291-A952-56F7780A689A}"/>
              </a:ext>
            </a:extLst>
          </p:cNvPr>
          <p:cNvSpPr txBox="1">
            <a:spLocks/>
          </p:cNvSpPr>
          <p:nvPr/>
        </p:nvSpPr>
        <p:spPr>
          <a:xfrm>
            <a:off x="457200" y="332088"/>
            <a:ext cx="7315200" cy="1143000"/>
          </a:xfrm>
          <a:prstGeom prst="rect">
            <a:avLst/>
          </a:prstGeom>
        </p:spPr>
        <p:txBody>
          <a:bodyPr/>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r>
              <a:rPr lang="en-US" sz="3600" dirty="0"/>
              <a:t>Life insurance provides a source of cash </a:t>
            </a:r>
          </a:p>
        </p:txBody>
      </p:sp>
      <p:sp>
        <p:nvSpPr>
          <p:cNvPr id="3" name="Content Placeholder 14">
            <a:extLst>
              <a:ext uri="{FF2B5EF4-FFF2-40B4-BE49-F238E27FC236}">
                <a16:creationId xmlns:a16="http://schemas.microsoft.com/office/drawing/2014/main" id="{DC539BD5-5F83-428A-89BD-DF36DDBA9F0B}"/>
              </a:ext>
            </a:extLst>
          </p:cNvPr>
          <p:cNvSpPr txBox="1">
            <a:spLocks/>
          </p:cNvSpPr>
          <p:nvPr/>
        </p:nvSpPr>
        <p:spPr>
          <a:xfrm>
            <a:off x="917210" y="2090638"/>
            <a:ext cx="7837714" cy="3886200"/>
          </a:xfrm>
          <a:prstGeom prst="rect">
            <a:avLst/>
          </a:prstGeom>
        </p:spPr>
        <p:txBody>
          <a:bodyPr>
            <a:normAutofit/>
          </a:bodyPr>
          <a:lstStyle>
            <a:lvl1pPr marL="0" indent="0" algn="l" defTabSz="457200" rtl="0" eaLnBrk="1" latinLnBrk="0" hangingPunct="1">
              <a:spcBef>
                <a:spcPts val="600"/>
              </a:spcBef>
              <a:spcAft>
                <a:spcPts val="0"/>
              </a:spcAft>
              <a:buFontTx/>
              <a:buNone/>
              <a:defRPr sz="2000" b="1" kern="1200">
                <a:solidFill>
                  <a:schemeClr val="bg1"/>
                </a:solidFill>
                <a:latin typeface="Tahoma"/>
                <a:ea typeface="+mn-ea"/>
                <a:cs typeface="Tahoma"/>
              </a:defRPr>
            </a:lvl1pPr>
            <a:lvl2pPr marL="246888" indent="-285750" algn="l" defTabSz="457200" rtl="0" eaLnBrk="1" latinLnBrk="0" hangingPunct="1">
              <a:spcBef>
                <a:spcPts val="900"/>
              </a:spcBef>
              <a:spcAft>
                <a:spcPts val="300"/>
              </a:spcAft>
              <a:buClr>
                <a:schemeClr val="bg1"/>
              </a:buClr>
              <a:buFont typeface="Arial"/>
              <a:buChar char="•"/>
              <a:defRPr sz="2200" kern="1200">
                <a:solidFill>
                  <a:schemeClr val="bg1"/>
                </a:solidFill>
                <a:latin typeface="Tahoma"/>
                <a:ea typeface="+mn-ea"/>
                <a:cs typeface="Tahoma"/>
              </a:defRPr>
            </a:lvl2pPr>
            <a:lvl3pPr marL="603504" indent="-320040" algn="l" defTabSz="457200" rtl="0" eaLnBrk="1" latinLnBrk="0" hangingPunct="1">
              <a:spcBef>
                <a:spcPts val="600"/>
              </a:spcBef>
              <a:spcAft>
                <a:spcPts val="300"/>
              </a:spcAft>
              <a:buSzPct val="90000"/>
              <a:buFont typeface="Courier New"/>
              <a:buChar char="o"/>
              <a:defRPr sz="2200" kern="1200" normalizeH="0">
                <a:solidFill>
                  <a:schemeClr val="bg1"/>
                </a:solidFill>
                <a:latin typeface="Tahoma"/>
                <a:ea typeface="+mn-ea"/>
                <a:cs typeface="Tahoma"/>
              </a:defRPr>
            </a:lvl3pPr>
            <a:lvl4pPr marL="868680" indent="-320040" algn="l" defTabSz="457200" rtl="0" eaLnBrk="1" latinLnBrk="0" hangingPunct="1">
              <a:spcBef>
                <a:spcPts val="600"/>
              </a:spcBef>
              <a:spcAft>
                <a:spcPts val="300"/>
              </a:spcAft>
              <a:buFont typeface="Lucida Grande"/>
              <a:buChar char="–"/>
              <a:defRPr sz="2200" kern="1200">
                <a:solidFill>
                  <a:schemeClr val="bg1"/>
                </a:solidFill>
                <a:latin typeface="Tahoma"/>
                <a:ea typeface="+mn-ea"/>
                <a:cs typeface="Tahoma"/>
              </a:defRPr>
            </a:lvl4pPr>
            <a:lvl5pPr marL="1143000" indent="-320040" algn="l" defTabSz="457200" rtl="0" eaLnBrk="1" latinLnBrk="0" hangingPunct="1">
              <a:spcBef>
                <a:spcPts val="600"/>
              </a:spcBef>
              <a:spcAft>
                <a:spcPts val="300"/>
              </a:spcAft>
              <a:buFont typeface="Wingdings" charset="2"/>
              <a:buChar char="§"/>
              <a:defRPr sz="2200" kern="1200">
                <a:solidFill>
                  <a:schemeClr val="bg1"/>
                </a:solidFill>
                <a:latin typeface="Tahoma"/>
                <a:ea typeface="+mn-ea"/>
                <a:cs typeface="Taho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marR="0" lvl="0" indent="-2857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5F7D"/>
                </a:solidFill>
                <a:effectLst/>
                <a:uLnTx/>
                <a:uFillTx/>
                <a:latin typeface="Tahoma"/>
                <a:ea typeface="+mn-ea"/>
                <a:cs typeface="Tahoma"/>
              </a:rPr>
              <a:t>Replace the lost income of a wage earner</a:t>
            </a:r>
          </a:p>
          <a:p>
            <a:pPr marL="285750" marR="0" lvl="1" algn="l" defTabSz="457200" rtl="0" eaLnBrk="1" fontAlgn="auto" latinLnBrk="0" hangingPunct="1">
              <a:lnSpc>
                <a:spcPct val="100000"/>
              </a:lnSpc>
              <a:spcBef>
                <a:spcPts val="900"/>
              </a:spcBef>
              <a:spcAft>
                <a:spcPts val="300"/>
              </a:spcAft>
              <a:buClr>
                <a:srgbClr val="005F7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5F7D"/>
                </a:solidFill>
                <a:effectLst/>
                <a:uLnTx/>
                <a:uFillTx/>
                <a:latin typeface="Tahoma"/>
                <a:ea typeface="+mn-ea"/>
                <a:cs typeface="Tahoma"/>
              </a:rPr>
              <a:t>Pay off outstanding debts—mortgages, credit cards, car/student loans, business loans</a:t>
            </a:r>
          </a:p>
          <a:p>
            <a:pPr marL="285750" marR="0" lvl="1" algn="l" defTabSz="457200" rtl="0" eaLnBrk="1" fontAlgn="auto" latinLnBrk="0" hangingPunct="1">
              <a:lnSpc>
                <a:spcPct val="100000"/>
              </a:lnSpc>
              <a:spcBef>
                <a:spcPts val="900"/>
              </a:spcBef>
              <a:spcAft>
                <a:spcPts val="300"/>
              </a:spcAft>
              <a:buClr>
                <a:srgbClr val="005F7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5F7D"/>
                </a:solidFill>
                <a:effectLst/>
                <a:uLnTx/>
                <a:uFillTx/>
                <a:latin typeface="Tahoma"/>
                <a:ea typeface="+mn-ea"/>
                <a:cs typeface="Tahoma"/>
              </a:rPr>
              <a:t>Keep your family in your home</a:t>
            </a:r>
          </a:p>
          <a:p>
            <a:pPr marL="285750" marR="0" lvl="1" algn="l" defTabSz="457200" rtl="0" eaLnBrk="1" fontAlgn="auto" latinLnBrk="0" hangingPunct="1">
              <a:lnSpc>
                <a:spcPct val="100000"/>
              </a:lnSpc>
              <a:spcBef>
                <a:spcPts val="900"/>
              </a:spcBef>
              <a:spcAft>
                <a:spcPts val="300"/>
              </a:spcAft>
              <a:buClr>
                <a:srgbClr val="005F7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5F7D"/>
                </a:solidFill>
                <a:effectLst/>
                <a:uLnTx/>
                <a:uFillTx/>
                <a:latin typeface="Tahoma"/>
                <a:ea typeface="+mn-ea"/>
                <a:cs typeface="Tahoma"/>
              </a:rPr>
              <a:t>Allow your family to grieve without worrying about bills</a:t>
            </a:r>
          </a:p>
          <a:p>
            <a:pPr marL="285750" marR="0" lvl="1" algn="l" defTabSz="457200" rtl="0" eaLnBrk="1" fontAlgn="auto" latinLnBrk="0" hangingPunct="1">
              <a:lnSpc>
                <a:spcPct val="100000"/>
              </a:lnSpc>
              <a:spcBef>
                <a:spcPts val="900"/>
              </a:spcBef>
              <a:spcAft>
                <a:spcPts val="300"/>
              </a:spcAft>
              <a:buClr>
                <a:srgbClr val="005F7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5F7D"/>
                </a:solidFill>
                <a:effectLst/>
                <a:uLnTx/>
                <a:uFillTx/>
                <a:latin typeface="Tahoma"/>
                <a:ea typeface="+mn-ea"/>
                <a:cs typeface="Tahoma"/>
              </a:rPr>
              <a:t>Pay estate and other taxes</a:t>
            </a:r>
          </a:p>
          <a:p>
            <a:pPr marL="285750" marR="0" lvl="1" algn="l" defTabSz="457200" rtl="0" eaLnBrk="1" fontAlgn="auto" latinLnBrk="0" hangingPunct="1">
              <a:lnSpc>
                <a:spcPct val="100000"/>
              </a:lnSpc>
              <a:spcBef>
                <a:spcPts val="900"/>
              </a:spcBef>
              <a:spcAft>
                <a:spcPts val="300"/>
              </a:spcAft>
              <a:buClr>
                <a:srgbClr val="005F7D"/>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5F7D"/>
                </a:solidFill>
                <a:effectLst/>
                <a:uLnTx/>
                <a:uFillTx/>
                <a:latin typeface="Tahoma"/>
                <a:ea typeface="+mn-ea"/>
                <a:cs typeface="Tahoma"/>
              </a:rPr>
              <a:t>Keep business going until things can be figured out</a:t>
            </a:r>
          </a:p>
        </p:txBody>
      </p:sp>
      <p:sp>
        <p:nvSpPr>
          <p:cNvPr id="4" name="TextBox 3">
            <a:extLst>
              <a:ext uri="{FF2B5EF4-FFF2-40B4-BE49-F238E27FC236}">
                <a16:creationId xmlns:a16="http://schemas.microsoft.com/office/drawing/2014/main" id="{5B9E9FCE-1CDB-45B6-B21A-1EBD480A563F}"/>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17</a:t>
            </a:r>
          </a:p>
        </p:txBody>
      </p:sp>
    </p:spTree>
    <p:extLst>
      <p:ext uri="{BB962C8B-B14F-4D97-AF65-F5344CB8AC3E}">
        <p14:creationId xmlns:p14="http://schemas.microsoft.com/office/powerpoint/2010/main" val="37400509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2"/>
          <p:cNvSpPr>
            <a:spLocks noGrp="1"/>
          </p:cNvSpPr>
          <p:nvPr>
            <p:ph type="title" idx="4294967295"/>
          </p:nvPr>
        </p:nvSpPr>
        <p:spPr>
          <a:xfrm>
            <a:off x="457200" y="457200"/>
            <a:ext cx="8337551" cy="520700"/>
          </a:xfrm>
          <a:prstGeom prst="rect">
            <a:avLst/>
          </a:prstGeom>
        </p:spPr>
        <p:txBody>
          <a:bodyPr lIns="0" bIns="0"/>
          <a:lstStyle/>
          <a:p>
            <a:pPr eaLnBrk="1" hangingPunct="1">
              <a:defRPr/>
            </a:pPr>
            <a:r>
              <a:rPr lang="en-US" sz="3600" spc="-71" dirty="0">
                <a:solidFill>
                  <a:srgbClr val="005F7D"/>
                </a:solidFill>
                <a:latin typeface="Georgia" charset="0"/>
              </a:rPr>
              <a:t>Term vs Perm.</a:t>
            </a:r>
          </a:p>
        </p:txBody>
      </p:sp>
      <p:sp>
        <p:nvSpPr>
          <p:cNvPr id="7" name="TextBox 6">
            <a:extLst>
              <a:ext uri="{FF2B5EF4-FFF2-40B4-BE49-F238E27FC236}">
                <a16:creationId xmlns:a16="http://schemas.microsoft.com/office/drawing/2014/main" id="{92FC193D-4553-4C8B-A766-55563FED2586}"/>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18</a:t>
            </a:r>
          </a:p>
        </p:txBody>
      </p:sp>
      <p:cxnSp>
        <p:nvCxnSpPr>
          <p:cNvPr id="6" name="Straight Connector 5">
            <a:extLst>
              <a:ext uri="{FF2B5EF4-FFF2-40B4-BE49-F238E27FC236}">
                <a16:creationId xmlns:a16="http://schemas.microsoft.com/office/drawing/2014/main" id="{CE0C422C-446E-B644-B74E-D9DD9BCF2DCB}"/>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0F95958-1CE4-354C-97C0-6C3AACA84E4B}"/>
              </a:ext>
            </a:extLst>
          </p:cNvPr>
          <p:cNvSpPr txBox="1"/>
          <p:nvPr/>
        </p:nvSpPr>
        <p:spPr>
          <a:xfrm>
            <a:off x="4658097" y="4651836"/>
            <a:ext cx="3733467" cy="492443"/>
          </a:xfrm>
          <a:prstGeom prst="rect">
            <a:avLst/>
          </a:prstGeom>
          <a:noFill/>
        </p:spPr>
        <p:txBody>
          <a:bodyPr wrap="square" lIns="0" tIns="0" rIns="0" bIns="0">
            <a:spAutoFit/>
          </a:bodyPr>
          <a:lstStyle/>
          <a:p>
            <a:pPr algn="ctr" eaLnBrk="1" hangingPunct="1">
              <a:defRPr/>
            </a:pPr>
            <a:r>
              <a:rPr lang="en-US" sz="1600" b="1" dirty="0">
                <a:solidFill>
                  <a:srgbClr val="005F7D"/>
                </a:solidFill>
                <a:latin typeface="Tahoma"/>
                <a:ea typeface="+mn-ea"/>
                <a:cs typeface="Tahoma"/>
              </a:rPr>
              <a:t>Permanent cash value whole life</a:t>
            </a:r>
          </a:p>
          <a:p>
            <a:pPr algn="ctr" eaLnBrk="1" hangingPunct="1">
              <a:defRPr/>
            </a:pPr>
            <a:r>
              <a:rPr lang="en-US" sz="1600" dirty="0">
                <a:solidFill>
                  <a:srgbClr val="005F7D"/>
                </a:solidFill>
                <a:latin typeface="Tahoma"/>
                <a:ea typeface="+mn-ea"/>
                <a:cs typeface="Tahoma"/>
              </a:rPr>
              <a:t>Similar to owning a home</a:t>
            </a:r>
          </a:p>
        </p:txBody>
      </p:sp>
      <p:pic>
        <p:nvPicPr>
          <p:cNvPr id="10" name="Picture 9">
            <a:extLst>
              <a:ext uri="{FF2B5EF4-FFF2-40B4-BE49-F238E27FC236}">
                <a16:creationId xmlns:a16="http://schemas.microsoft.com/office/drawing/2014/main" id="{A4693C5D-4B69-1E4C-814D-C28ADC31F17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6248" t="7263" r="1738" b="481"/>
          <a:stretch/>
        </p:blipFill>
        <p:spPr>
          <a:xfrm>
            <a:off x="457199" y="2061930"/>
            <a:ext cx="3730752" cy="2487168"/>
          </a:xfrm>
          <a:prstGeom prst="rect">
            <a:avLst/>
          </a:prstGeom>
        </p:spPr>
      </p:pic>
      <p:pic>
        <p:nvPicPr>
          <p:cNvPr id="11" name="Picture 10">
            <a:extLst>
              <a:ext uri="{FF2B5EF4-FFF2-40B4-BE49-F238E27FC236}">
                <a16:creationId xmlns:a16="http://schemas.microsoft.com/office/drawing/2014/main" id="{9E08507F-FAF2-A342-9CD6-DDBEA0D3563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3606" t="12341" r="10731" b="21997"/>
          <a:stretch/>
        </p:blipFill>
        <p:spPr>
          <a:xfrm>
            <a:off x="4660812" y="2061930"/>
            <a:ext cx="3730752" cy="2487168"/>
          </a:xfrm>
          <a:prstGeom prst="rect">
            <a:avLst/>
          </a:prstGeom>
        </p:spPr>
      </p:pic>
      <p:sp>
        <p:nvSpPr>
          <p:cNvPr id="12" name="TextBox 11">
            <a:extLst>
              <a:ext uri="{FF2B5EF4-FFF2-40B4-BE49-F238E27FC236}">
                <a16:creationId xmlns:a16="http://schemas.microsoft.com/office/drawing/2014/main" id="{CA32545F-B8A8-C240-B6FA-0D169EC7F1DD}"/>
              </a:ext>
            </a:extLst>
          </p:cNvPr>
          <p:cNvSpPr txBox="1"/>
          <p:nvPr/>
        </p:nvSpPr>
        <p:spPr>
          <a:xfrm>
            <a:off x="458959" y="4651836"/>
            <a:ext cx="3733467" cy="492443"/>
          </a:xfrm>
          <a:prstGeom prst="rect">
            <a:avLst/>
          </a:prstGeom>
          <a:noFill/>
        </p:spPr>
        <p:txBody>
          <a:bodyPr wrap="square" lIns="0" tIns="0" rIns="0" bIns="0">
            <a:spAutoFit/>
          </a:bodyPr>
          <a:lstStyle/>
          <a:p>
            <a:pPr algn="ctr" eaLnBrk="1" hangingPunct="1">
              <a:defRPr/>
            </a:pPr>
            <a:r>
              <a:rPr lang="en-US" sz="1600" b="1" dirty="0">
                <a:solidFill>
                  <a:srgbClr val="005F7D"/>
                </a:solidFill>
                <a:latin typeface="Tahoma"/>
                <a:ea typeface="+mn-ea"/>
                <a:cs typeface="Tahoma"/>
              </a:rPr>
              <a:t>Temporary term</a:t>
            </a:r>
          </a:p>
          <a:p>
            <a:pPr algn="ctr" eaLnBrk="1" hangingPunct="1">
              <a:defRPr/>
            </a:pPr>
            <a:r>
              <a:rPr lang="en-US" sz="1600" dirty="0">
                <a:solidFill>
                  <a:srgbClr val="005F7D"/>
                </a:solidFill>
                <a:latin typeface="Tahoma"/>
                <a:ea typeface="+mn-ea"/>
                <a:cs typeface="Tahoma"/>
              </a:rPr>
              <a:t>Similar to renting an apartment</a:t>
            </a:r>
          </a:p>
        </p:txBody>
      </p:sp>
      <p:sp>
        <p:nvSpPr>
          <p:cNvPr id="13" name="Title 2">
            <a:extLst>
              <a:ext uri="{FF2B5EF4-FFF2-40B4-BE49-F238E27FC236}">
                <a16:creationId xmlns:a16="http://schemas.microsoft.com/office/drawing/2014/main" id="{412E4602-641B-E849-934E-C4F752B5C777}"/>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There are two basic kinds.</a:t>
            </a:r>
          </a:p>
        </p:txBody>
      </p:sp>
    </p:spTree>
    <p:extLst>
      <p:ext uri="{BB962C8B-B14F-4D97-AF65-F5344CB8AC3E}">
        <p14:creationId xmlns:p14="http://schemas.microsoft.com/office/powerpoint/2010/main" val="1226988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EC5322E-3983-401B-B721-E74C33ECE8A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19</a:t>
            </a:r>
          </a:p>
        </p:txBody>
      </p:sp>
      <p:pic>
        <p:nvPicPr>
          <p:cNvPr id="6" name="Picture 5">
            <a:extLst>
              <a:ext uri="{FF2B5EF4-FFF2-40B4-BE49-F238E27FC236}">
                <a16:creationId xmlns:a16="http://schemas.microsoft.com/office/drawing/2014/main" id="{F5BB0893-12E3-DC44-821F-13B69D6CACB6}"/>
              </a:ext>
            </a:extLst>
          </p:cNvPr>
          <p:cNvPicPr>
            <a:picLocks noChangeAspect="1"/>
          </p:cNvPicPr>
          <p:nvPr/>
        </p:nvPicPr>
        <p:blipFill>
          <a:blip r:embed="rId3" cstate="email">
            <a:extLst>
              <a:ext uri="{28A0092B-C50C-407E-A947-70E740481C1C}">
                <a14:useLocalDpi xmlns:a14="http://schemas.microsoft.com/office/drawing/2010/main" val="0"/>
              </a:ext>
            </a:extLst>
          </a:blip>
          <a:srcRect t="24000" b="24000"/>
          <a:stretch/>
        </p:blipFill>
        <p:spPr>
          <a:xfrm>
            <a:off x="502605" y="2106859"/>
            <a:ext cx="8875059" cy="3566160"/>
          </a:xfrm>
          <a:prstGeom prst="rect">
            <a:avLst/>
          </a:prstGeom>
        </p:spPr>
      </p:pic>
      <p:sp>
        <p:nvSpPr>
          <p:cNvPr id="9" name="Title 2">
            <a:extLst>
              <a:ext uri="{FF2B5EF4-FFF2-40B4-BE49-F238E27FC236}">
                <a16:creationId xmlns:a16="http://schemas.microsoft.com/office/drawing/2014/main" id="{61D96A46-F81E-584D-BB57-BC2088BD72E8}"/>
              </a:ext>
            </a:extLst>
          </p:cNvPr>
          <p:cNvSpPr txBox="1">
            <a:spLocks/>
          </p:cNvSpPr>
          <p:nvPr/>
        </p:nvSpPr>
        <p:spPr>
          <a:xfrm>
            <a:off x="457200" y="457208"/>
            <a:ext cx="7648414"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dirty="0">
                <a:solidFill>
                  <a:srgbClr val="005F7D"/>
                </a:solidFill>
                <a:latin typeface="Georgia" charset="0"/>
              </a:rPr>
              <a:t>Accumulation.</a:t>
            </a:r>
            <a:endParaRPr lang="en-US" sz="2000" dirty="0">
              <a:solidFill>
                <a:srgbClr val="005F7D"/>
              </a:solidFill>
              <a:latin typeface="Georgia" charset="0"/>
            </a:endParaRPr>
          </a:p>
        </p:txBody>
      </p:sp>
      <p:sp>
        <p:nvSpPr>
          <p:cNvPr id="10" name="Title 2">
            <a:extLst>
              <a:ext uri="{FF2B5EF4-FFF2-40B4-BE49-F238E27FC236}">
                <a16:creationId xmlns:a16="http://schemas.microsoft.com/office/drawing/2014/main" id="{1599A8A8-1EE4-E349-A4DC-66FAD2BF93E5}"/>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The second level of your financial house.</a:t>
            </a:r>
          </a:p>
        </p:txBody>
      </p:sp>
      <p:cxnSp>
        <p:nvCxnSpPr>
          <p:cNvPr id="11" name="Straight Connector 10">
            <a:extLst>
              <a:ext uri="{FF2B5EF4-FFF2-40B4-BE49-F238E27FC236}">
                <a16:creationId xmlns:a16="http://schemas.microsoft.com/office/drawing/2014/main" id="{4FFAD306-C08E-5942-832B-26E59E7FD05A}"/>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93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extBox 3"/>
          <p:cNvSpPr txBox="1">
            <a:spLocks noChangeArrowheads="1"/>
          </p:cNvSpPr>
          <p:nvPr/>
        </p:nvSpPr>
        <p:spPr bwMode="auto">
          <a:xfrm>
            <a:off x="837" y="1828800"/>
            <a:ext cx="6248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Tahoma" charset="0"/>
              </a:rPr>
              <a:t>    </a:t>
            </a:r>
          </a:p>
        </p:txBody>
      </p:sp>
      <p:sp>
        <p:nvSpPr>
          <p:cNvPr id="17410" name="Title 4"/>
          <p:cNvSpPr>
            <a:spLocks noGrp="1"/>
          </p:cNvSpPr>
          <p:nvPr>
            <p:ph type="title" idx="4294967295"/>
          </p:nvPr>
        </p:nvSpPr>
        <p:spPr>
          <a:xfrm>
            <a:off x="457200" y="457200"/>
            <a:ext cx="2617787" cy="490539"/>
          </a:xfrm>
          <a:prstGeom prst="rect">
            <a:avLst/>
          </a:prstGeom>
        </p:spPr>
        <p:txBody>
          <a:bodyPr lIns="0" tIns="0" rIns="0" bIns="0"/>
          <a:lstStyle/>
          <a:p>
            <a:pPr eaLnBrk="1" hangingPunct="1">
              <a:defRPr/>
            </a:pPr>
            <a:r>
              <a:rPr lang="en-US" sz="3600" dirty="0">
                <a:solidFill>
                  <a:srgbClr val="005F7D"/>
                </a:solidFill>
                <a:latin typeface="Georgia" charset="0"/>
              </a:rPr>
              <a:t>Welcome.</a:t>
            </a:r>
          </a:p>
        </p:txBody>
      </p:sp>
      <p:sp>
        <p:nvSpPr>
          <p:cNvPr id="6" name="Content Placeholder 5"/>
          <p:cNvSpPr>
            <a:spLocks noGrp="1"/>
          </p:cNvSpPr>
          <p:nvPr>
            <p:ph idx="4294967295"/>
          </p:nvPr>
        </p:nvSpPr>
        <p:spPr>
          <a:xfrm>
            <a:off x="442504" y="1330813"/>
            <a:ext cx="5978525" cy="2046288"/>
          </a:xfrm>
          <a:prstGeom prst="rect">
            <a:avLst/>
          </a:prstGeom>
        </p:spPr>
        <p:txBody>
          <a:bodyPr/>
          <a:lstStyle/>
          <a:p>
            <a:pPr marL="0" indent="0" eaLnBrk="1" fontAlgn="auto" hangingPunct="1">
              <a:spcBef>
                <a:spcPts val="600"/>
              </a:spcBef>
              <a:spcAft>
                <a:spcPts val="0"/>
              </a:spcAft>
              <a:defRPr/>
            </a:pPr>
            <a:r>
              <a:rPr lang="en-US" sz="1800" dirty="0">
                <a:solidFill>
                  <a:srgbClr val="0A3C53"/>
                </a:solidFill>
                <a:ea typeface="+mn-ea"/>
                <a:cs typeface="+mn-cs"/>
              </a:rPr>
              <a:t>Carlo Mantica, MBA, RICP®, FSCP®</a:t>
            </a:r>
          </a:p>
          <a:p>
            <a:pPr marL="0" indent="0" eaLnBrk="1" fontAlgn="auto" hangingPunct="1">
              <a:spcBef>
                <a:spcPts val="600"/>
              </a:spcBef>
              <a:spcAft>
                <a:spcPts val="0"/>
              </a:spcAft>
              <a:defRPr/>
            </a:pPr>
            <a:endParaRPr lang="en-US" sz="1800" dirty="0">
              <a:solidFill>
                <a:srgbClr val="0A3C53"/>
              </a:solidFill>
              <a:ea typeface="+mn-ea"/>
              <a:cs typeface="+mn-cs"/>
            </a:endParaRPr>
          </a:p>
          <a:p>
            <a:pPr marL="0" indent="0" eaLnBrk="1" fontAlgn="auto" hangingPunct="1">
              <a:spcBef>
                <a:spcPts val="600"/>
              </a:spcBef>
              <a:spcAft>
                <a:spcPts val="0"/>
              </a:spcAft>
              <a:defRPr/>
            </a:pPr>
            <a:r>
              <a:rPr lang="en-US" sz="1800" dirty="0">
                <a:solidFill>
                  <a:srgbClr val="0A3C53"/>
                </a:solidFill>
                <a:ea typeface="+mn-ea"/>
                <a:cs typeface="+mn-cs"/>
              </a:rPr>
              <a:t>Financial Advisor offering investment advisory services through Eagle Strategies LLC, a Registered Investment Adviser</a:t>
            </a:r>
          </a:p>
          <a:p>
            <a:pPr marL="0" indent="0" eaLnBrk="1" fontAlgn="auto" hangingPunct="1">
              <a:spcBef>
                <a:spcPts val="600"/>
              </a:spcBef>
              <a:spcAft>
                <a:spcPts val="0"/>
              </a:spcAft>
              <a:defRPr/>
            </a:pPr>
            <a:r>
              <a:rPr lang="en-US" sz="1800" dirty="0">
                <a:solidFill>
                  <a:srgbClr val="0A3C53"/>
                </a:solidFill>
                <a:ea typeface="+mn-ea"/>
                <a:cs typeface="+mn-cs"/>
              </a:rPr>
              <a:t>Registered Representative offering securities through NYLIFE Securities LLC (member FINRA/SIPC), A Licensed Insurance Agency </a:t>
            </a:r>
          </a:p>
          <a:p>
            <a:pPr marL="0" indent="0" eaLnBrk="1" fontAlgn="auto" hangingPunct="1">
              <a:spcBef>
                <a:spcPts val="600"/>
              </a:spcBef>
              <a:spcAft>
                <a:spcPts val="0"/>
              </a:spcAft>
              <a:defRPr/>
            </a:pPr>
            <a:r>
              <a:rPr lang="en-US" sz="1800" dirty="0">
                <a:solidFill>
                  <a:srgbClr val="0A3C53"/>
                </a:solidFill>
                <a:ea typeface="+mn-ea"/>
                <a:cs typeface="+mn-cs"/>
              </a:rPr>
              <a:t>Eagle Strategies and NYLIFE Securities are New York Life Companies</a:t>
            </a:r>
          </a:p>
          <a:p>
            <a:pPr marL="0" indent="0" eaLnBrk="1" fontAlgn="auto" hangingPunct="1">
              <a:spcBef>
                <a:spcPts val="600"/>
              </a:spcBef>
              <a:spcAft>
                <a:spcPts val="0"/>
              </a:spcAft>
              <a:defRPr/>
            </a:pPr>
            <a:r>
              <a:rPr lang="en-US" sz="1800" dirty="0">
                <a:solidFill>
                  <a:srgbClr val="0A3C53"/>
                </a:solidFill>
                <a:ea typeface="+mn-ea"/>
                <a:cs typeface="+mn-cs"/>
              </a:rPr>
              <a:t>CA Insurance License #4091406</a:t>
            </a:r>
          </a:p>
          <a:p>
            <a:pPr marL="0" indent="0" eaLnBrk="1" fontAlgn="auto" hangingPunct="1">
              <a:spcBef>
                <a:spcPts val="600"/>
              </a:spcBef>
              <a:spcAft>
                <a:spcPts val="0"/>
              </a:spcAft>
              <a:defRPr/>
            </a:pPr>
            <a:r>
              <a:rPr lang="en-US" sz="1800" dirty="0">
                <a:solidFill>
                  <a:srgbClr val="0A3C53"/>
                </a:solidFill>
                <a:ea typeface="+mn-ea"/>
                <a:cs typeface="+mn-cs"/>
              </a:rPr>
              <a:t>Agent, New York Life Insurance</a:t>
            </a:r>
          </a:p>
          <a:p>
            <a:pPr marL="0" indent="0" eaLnBrk="1" fontAlgn="auto" hangingPunct="1">
              <a:spcBef>
                <a:spcPts val="600"/>
              </a:spcBef>
              <a:spcAft>
                <a:spcPts val="0"/>
              </a:spcAft>
              <a:defRPr/>
            </a:pPr>
            <a:r>
              <a:rPr lang="en-US" sz="1800" dirty="0">
                <a:solidFill>
                  <a:srgbClr val="0A3C53"/>
                </a:solidFill>
                <a:ea typeface="+mn-ea"/>
                <a:cs typeface="+mn-cs"/>
              </a:rPr>
              <a:t>One World Trade Center, 285 Fulton Street, 39th Floor</a:t>
            </a:r>
          </a:p>
          <a:p>
            <a:pPr marL="0" indent="0" eaLnBrk="1" fontAlgn="auto" hangingPunct="1">
              <a:spcBef>
                <a:spcPts val="600"/>
              </a:spcBef>
              <a:spcAft>
                <a:spcPts val="0"/>
              </a:spcAft>
              <a:defRPr/>
            </a:pPr>
            <a:r>
              <a:rPr lang="en-US" sz="1800" dirty="0">
                <a:solidFill>
                  <a:srgbClr val="0A3C53"/>
                </a:solidFill>
                <a:ea typeface="+mn-ea"/>
                <a:cs typeface="+mn-cs"/>
              </a:rPr>
              <a:t>New York, New York 10007</a:t>
            </a:r>
          </a:p>
          <a:p>
            <a:pPr marL="0" indent="0" eaLnBrk="1" fontAlgn="auto" hangingPunct="1">
              <a:spcBef>
                <a:spcPts val="600"/>
              </a:spcBef>
              <a:spcAft>
                <a:spcPts val="0"/>
              </a:spcAft>
              <a:defRPr/>
            </a:pPr>
            <a:r>
              <a:rPr lang="en-US" sz="1800" dirty="0">
                <a:solidFill>
                  <a:srgbClr val="0A3C53"/>
                </a:solidFill>
                <a:ea typeface="+mn-ea"/>
                <a:cs typeface="+mn-cs"/>
              </a:rPr>
              <a:t>Tel. 917-498-1026, Email cmantica@ft.newyorklife.com</a:t>
            </a:r>
            <a:endParaRPr lang="en-US" sz="1800" dirty="0">
              <a:solidFill>
                <a:srgbClr val="0A3C53"/>
              </a:solidFill>
              <a:ea typeface="Tahoma"/>
              <a:cs typeface="Tahoma" pitchFamily="34" charset="0"/>
            </a:endParaRPr>
          </a:p>
        </p:txBody>
      </p:sp>
      <p:sp>
        <p:nvSpPr>
          <p:cNvPr id="5" name="Content Placeholder 5"/>
          <p:cNvSpPr txBox="1">
            <a:spLocks/>
          </p:cNvSpPr>
          <p:nvPr/>
        </p:nvSpPr>
        <p:spPr bwMode="auto">
          <a:xfrm>
            <a:off x="457200" y="6336973"/>
            <a:ext cx="8251699"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0" tIns="0" rIns="0" bIns="0">
            <a:spAutoFit/>
          </a:bodyPr>
          <a:lstStyle>
            <a:lvl1pPr algn="l" rtl="0" eaLnBrk="0" fontAlgn="base" hangingPunct="0">
              <a:spcBef>
                <a:spcPts val="900"/>
              </a:spcBef>
              <a:spcAft>
                <a:spcPct val="0"/>
              </a:spcAft>
              <a:buFont typeface="Arial" charset="0"/>
              <a:defRPr sz="1600" kern="1200">
                <a:solidFill>
                  <a:schemeClr val="tx1"/>
                </a:solidFill>
                <a:latin typeface="+mn-lt"/>
                <a:ea typeface="ＭＳ Ｐゴシック" charset="0"/>
                <a:cs typeface="+mn-cs"/>
              </a:defRPr>
            </a:lvl1pPr>
            <a:lvl2pPr marL="171450" indent="-171450" algn="l" rtl="0" eaLnBrk="0" fontAlgn="base" hangingPunct="0">
              <a:spcBef>
                <a:spcPts val="900"/>
              </a:spcBef>
              <a:spcAft>
                <a:spcPct val="0"/>
              </a:spcAft>
              <a:buFont typeface="Arial" charset="0"/>
              <a:buChar char="•"/>
              <a:defRPr sz="1600" kern="1200">
                <a:solidFill>
                  <a:schemeClr val="tx1"/>
                </a:solidFill>
                <a:latin typeface="+mn-lt"/>
                <a:ea typeface="ＭＳ Ｐゴシック" charset="0"/>
                <a:cs typeface="+mn-cs"/>
              </a:defRPr>
            </a:lvl2pPr>
            <a:lvl3pPr marL="344488" indent="-173038" algn="l" rtl="0" eaLnBrk="0" fontAlgn="base" hangingPunct="0">
              <a:spcBef>
                <a:spcPts val="900"/>
              </a:spcBef>
              <a:spcAft>
                <a:spcPct val="0"/>
              </a:spcAft>
              <a:buFont typeface="Segoe UI" charset="0"/>
              <a:buChar char="–"/>
              <a:defRPr sz="1600" kern="1200">
                <a:solidFill>
                  <a:schemeClr val="tx1"/>
                </a:solidFill>
                <a:latin typeface="+mn-lt"/>
                <a:ea typeface="ＭＳ Ｐゴシック" charset="0"/>
                <a:cs typeface="+mn-cs"/>
              </a:defRPr>
            </a:lvl3pPr>
            <a:lvl4pPr marL="515938" indent="-171450" algn="l" rtl="0" eaLnBrk="0" fontAlgn="base" hangingPunct="0">
              <a:spcBef>
                <a:spcPts val="900"/>
              </a:spcBef>
              <a:spcAft>
                <a:spcPct val="0"/>
              </a:spcAft>
              <a:buFont typeface="Arial" charset="0"/>
              <a:buChar char="•"/>
              <a:defRPr sz="1400" kern="1200">
                <a:solidFill>
                  <a:schemeClr val="tx1"/>
                </a:solidFill>
                <a:latin typeface="+mn-lt"/>
                <a:ea typeface="ＭＳ Ｐゴシック" charset="0"/>
                <a:cs typeface="+mn-cs"/>
              </a:defRPr>
            </a:lvl4pPr>
            <a:lvl5pPr marL="688975" indent="-173038" algn="l" rtl="0" eaLnBrk="0" fontAlgn="base" hangingPunct="0">
              <a:spcBef>
                <a:spcPts val="900"/>
              </a:spcBef>
              <a:spcAft>
                <a:spcPct val="0"/>
              </a:spcAft>
              <a:buFont typeface="Segoe UI" charset="0"/>
              <a:buChar char="–"/>
              <a:defRPr sz="14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fontAlgn="auto" hangingPunct="1">
              <a:spcAft>
                <a:spcPts val="0"/>
              </a:spcAft>
              <a:defRPr/>
            </a:pPr>
            <a:r>
              <a:rPr lang="en-US" sz="800" dirty="0">
                <a:solidFill>
                  <a:schemeClr val="tx1">
                    <a:lumMod val="65000"/>
                    <a:lumOff val="35000"/>
                  </a:schemeClr>
                </a:solidFill>
              </a:rPr>
              <a:t>This presentation is not meant to be solicitation of investment products. Only properly licensed registered representatives of NYLIFE Securities LLC can offer investment products.</a:t>
            </a:r>
          </a:p>
        </p:txBody>
      </p:sp>
      <p:sp>
        <p:nvSpPr>
          <p:cNvPr id="9" name="TextBox 8">
            <a:extLst>
              <a:ext uri="{FF2B5EF4-FFF2-40B4-BE49-F238E27FC236}">
                <a16:creationId xmlns:a16="http://schemas.microsoft.com/office/drawing/2014/main" id="{9BC3E17E-3B8D-414C-9273-88C919F4A8B5}"/>
              </a:ext>
            </a:extLst>
          </p:cNvPr>
          <p:cNvSpPr txBox="1"/>
          <p:nvPr/>
        </p:nvSpPr>
        <p:spPr>
          <a:xfrm>
            <a:off x="8686800" y="6400800"/>
            <a:ext cx="309307" cy="254044"/>
          </a:xfrm>
          <a:prstGeom prst="rect">
            <a:avLst/>
          </a:prstGeom>
          <a:noFill/>
        </p:spPr>
        <p:txBody>
          <a:bodyPr wrap="square" rtlCol="0">
            <a:spAutoFit/>
          </a:bodyPr>
          <a:lstStyle/>
          <a:p>
            <a:r>
              <a:rPr lang="en-US" sz="1051" dirty="0">
                <a:latin typeface="Effra Pro" panose="020B0603020203020204" pitchFamily="34" charset="0"/>
              </a:rPr>
              <a:t>2</a:t>
            </a:r>
          </a:p>
        </p:txBody>
      </p:sp>
      <p:cxnSp>
        <p:nvCxnSpPr>
          <p:cNvPr id="3" name="Straight Connector 2">
            <a:extLst>
              <a:ext uri="{FF2B5EF4-FFF2-40B4-BE49-F238E27FC236}">
                <a16:creationId xmlns:a16="http://schemas.microsoft.com/office/drawing/2014/main" id="{7E83B8A0-A6C3-EC46-A8BE-11C42F1F45A1}"/>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726A7-84CA-9815-5DBC-B7D2300EA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11840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EC5322E-3983-401B-B721-E74C33ECE8A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20</a:t>
            </a:r>
          </a:p>
        </p:txBody>
      </p:sp>
      <p:sp>
        <p:nvSpPr>
          <p:cNvPr id="2" name="TextBox 1">
            <a:extLst>
              <a:ext uri="{FF2B5EF4-FFF2-40B4-BE49-F238E27FC236}">
                <a16:creationId xmlns:a16="http://schemas.microsoft.com/office/drawing/2014/main" id="{53A4988F-D7FE-4AF0-B5E3-AD35CD7CDB89}"/>
              </a:ext>
            </a:extLst>
          </p:cNvPr>
          <p:cNvSpPr txBox="1"/>
          <p:nvPr/>
        </p:nvSpPr>
        <p:spPr>
          <a:xfrm>
            <a:off x="457199" y="4844542"/>
            <a:ext cx="8367287" cy="369332"/>
          </a:xfrm>
          <a:prstGeom prst="rect">
            <a:avLst/>
          </a:prstGeom>
          <a:noFill/>
        </p:spPr>
        <p:txBody>
          <a:bodyPr wrap="square" lIns="0" rtlCol="0">
            <a:spAutoFit/>
          </a:bodyPr>
          <a:lstStyle/>
          <a:p>
            <a:r>
              <a:rPr lang="en-US" dirty="0">
                <a:solidFill>
                  <a:srgbClr val="005F7D"/>
                </a:solidFill>
              </a:rPr>
              <a:t>It’s never too late to start!</a:t>
            </a:r>
          </a:p>
        </p:txBody>
      </p:sp>
      <p:sp>
        <p:nvSpPr>
          <p:cNvPr id="4" name="TextBox 3">
            <a:extLst>
              <a:ext uri="{FF2B5EF4-FFF2-40B4-BE49-F238E27FC236}">
                <a16:creationId xmlns:a16="http://schemas.microsoft.com/office/drawing/2014/main" id="{96B64053-8581-4701-A26C-952FB239DECD}"/>
              </a:ext>
            </a:extLst>
          </p:cNvPr>
          <p:cNvSpPr txBox="1"/>
          <p:nvPr/>
        </p:nvSpPr>
        <p:spPr>
          <a:xfrm>
            <a:off x="336039" y="6400792"/>
            <a:ext cx="7304809" cy="461665"/>
          </a:xfrm>
          <a:prstGeom prst="rect">
            <a:avLst/>
          </a:prstGeom>
          <a:noFill/>
        </p:spPr>
        <p:txBody>
          <a:bodyPr wrap="square" rtlCol="0">
            <a:spAutoFit/>
          </a:bodyPr>
          <a:lstStyle/>
          <a:p>
            <a:r>
              <a:rPr lang="en-US" sz="800" dirty="0">
                <a:solidFill>
                  <a:schemeClr val="tx1">
                    <a:lumMod val="65000"/>
                    <a:lumOff val="35000"/>
                  </a:schemeClr>
                </a:solidFill>
                <a:latin typeface="Arial"/>
                <a:ea typeface="ＭＳ Ｐゴシック"/>
              </a:rPr>
              <a:t>*”Consumer Debt Continued to Grow in 2021 Amid Economic Uncertainty” Experian 29 April 2022.</a:t>
            </a:r>
          </a:p>
          <a:p>
            <a:r>
              <a:rPr lang="en-US" sz="800" dirty="0">
                <a:solidFill>
                  <a:schemeClr val="tx1">
                    <a:lumMod val="65000"/>
                    <a:lumOff val="35000"/>
                  </a:schemeClr>
                </a:solidFill>
              </a:rPr>
              <a:t>https://www.experian.com/blogs/ask-experian/research/consumer-debt-study/#s2</a:t>
            </a:r>
          </a:p>
          <a:p>
            <a:endParaRPr lang="en-US" sz="800" dirty="0">
              <a:solidFill>
                <a:schemeClr val="tx1">
                  <a:lumMod val="65000"/>
                  <a:lumOff val="35000"/>
                </a:schemeClr>
              </a:solidFill>
              <a:latin typeface="+mn-lt"/>
            </a:endParaRPr>
          </a:p>
        </p:txBody>
      </p:sp>
      <p:cxnSp>
        <p:nvCxnSpPr>
          <p:cNvPr id="8" name="Straight Connector 7">
            <a:extLst>
              <a:ext uri="{FF2B5EF4-FFF2-40B4-BE49-F238E27FC236}">
                <a16:creationId xmlns:a16="http://schemas.microsoft.com/office/drawing/2014/main" id="{AD92AEAF-6D32-234D-B7CE-1BA7E0B050FD}"/>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F0E58B71-E72B-2E4B-A377-4E0CD6DF5007}"/>
              </a:ext>
            </a:extLst>
          </p:cNvPr>
          <p:cNvSpPr txBox="1">
            <a:spLocks/>
          </p:cNvSpPr>
          <p:nvPr/>
        </p:nvSpPr>
        <p:spPr>
          <a:xfrm>
            <a:off x="457200" y="457208"/>
            <a:ext cx="7648414"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dirty="0">
                <a:solidFill>
                  <a:srgbClr val="005F7D"/>
                </a:solidFill>
                <a:latin typeface="Georgia" charset="0"/>
              </a:rPr>
              <a:t>Accumulation.</a:t>
            </a:r>
            <a:endParaRPr lang="en-US" sz="2000" dirty="0">
              <a:solidFill>
                <a:srgbClr val="005F7D"/>
              </a:solidFill>
              <a:latin typeface="Georgia" charset="0"/>
            </a:endParaRPr>
          </a:p>
        </p:txBody>
      </p:sp>
      <p:sp>
        <p:nvSpPr>
          <p:cNvPr id="13" name="Title 2">
            <a:extLst>
              <a:ext uri="{FF2B5EF4-FFF2-40B4-BE49-F238E27FC236}">
                <a16:creationId xmlns:a16="http://schemas.microsoft.com/office/drawing/2014/main" id="{ABD8BC2A-03DC-7A46-8139-F3BBA8AABC6E}"/>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College Funding.</a:t>
            </a:r>
          </a:p>
        </p:txBody>
      </p:sp>
      <p:pic>
        <p:nvPicPr>
          <p:cNvPr id="14" name="Picture 13">
            <a:extLst>
              <a:ext uri="{FF2B5EF4-FFF2-40B4-BE49-F238E27FC236}">
                <a16:creationId xmlns:a16="http://schemas.microsoft.com/office/drawing/2014/main" id="{A8AE2E15-C00C-6447-BBF2-13AECF47CEA0}"/>
              </a:ext>
            </a:extLst>
          </p:cNvPr>
          <p:cNvPicPr>
            <a:picLocks noChangeAspect="1"/>
          </p:cNvPicPr>
          <p:nvPr/>
        </p:nvPicPr>
        <p:blipFill>
          <a:blip r:embed="rId3" cstate="email">
            <a:extLst>
              <a:ext uri="{28A0092B-C50C-407E-A947-70E740481C1C}">
                <a14:useLocalDpi xmlns:a14="http://schemas.microsoft.com/office/drawing/2010/main" val="0"/>
              </a:ext>
            </a:extLst>
          </a:blip>
          <a:srcRect l="17559" r="17559"/>
          <a:stretch/>
        </p:blipFill>
        <p:spPr>
          <a:xfrm>
            <a:off x="4480560" y="1345891"/>
            <a:ext cx="4206240" cy="4343400"/>
          </a:xfrm>
          <a:prstGeom prst="rect">
            <a:avLst/>
          </a:prstGeom>
        </p:spPr>
      </p:pic>
      <p:sp>
        <p:nvSpPr>
          <p:cNvPr id="16" name="Rectangle 15">
            <a:extLst>
              <a:ext uri="{FF2B5EF4-FFF2-40B4-BE49-F238E27FC236}">
                <a16:creationId xmlns:a16="http://schemas.microsoft.com/office/drawing/2014/main" id="{3AF445A4-E17A-0B4F-BF77-44C493361201}"/>
              </a:ext>
            </a:extLst>
          </p:cNvPr>
          <p:cNvSpPr/>
          <p:nvPr/>
        </p:nvSpPr>
        <p:spPr>
          <a:xfrm>
            <a:off x="457199" y="3216088"/>
            <a:ext cx="2898560" cy="723275"/>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7" name="TextBox 16">
            <a:extLst>
              <a:ext uri="{FF2B5EF4-FFF2-40B4-BE49-F238E27FC236}">
                <a16:creationId xmlns:a16="http://schemas.microsoft.com/office/drawing/2014/main" id="{D8C7762E-3EFB-6345-A9A2-82B5C3163F87}"/>
              </a:ext>
            </a:extLst>
          </p:cNvPr>
          <p:cNvSpPr txBox="1"/>
          <p:nvPr/>
        </p:nvSpPr>
        <p:spPr>
          <a:xfrm>
            <a:off x="457199" y="2483935"/>
            <a:ext cx="324169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b="1" dirty="0">
                <a:solidFill>
                  <a:srgbClr val="005F7D"/>
                </a:solidFill>
                <a:latin typeface="+mj-lt"/>
                <a:ea typeface="ＭＳ Ｐゴシック"/>
              </a:rPr>
              <a:t>The average </a:t>
            </a:r>
            <a:br>
              <a:rPr lang="en-US" b="1" dirty="0">
                <a:solidFill>
                  <a:srgbClr val="005F7D"/>
                </a:solidFill>
                <a:latin typeface="+mj-lt"/>
                <a:ea typeface="ＭＳ Ｐゴシック"/>
              </a:rPr>
            </a:br>
            <a:r>
              <a:rPr lang="en-US" b="1" dirty="0">
                <a:solidFill>
                  <a:srgbClr val="005F7D"/>
                </a:solidFill>
                <a:latin typeface="+mj-lt"/>
                <a:ea typeface="ＭＳ Ｐゴシック"/>
              </a:rPr>
              <a:t>American carries</a:t>
            </a:r>
          </a:p>
          <a:p>
            <a:pPr>
              <a:spcAft>
                <a:spcPts val="1800"/>
              </a:spcAft>
            </a:pPr>
            <a:r>
              <a:rPr lang="en-US" sz="2400" b="1" dirty="0">
                <a:solidFill>
                  <a:schemeClr val="bg1"/>
                </a:solidFill>
                <a:latin typeface="+mj-lt"/>
                <a:ea typeface="ＭＳ Ｐゴシック"/>
              </a:rPr>
              <a:t>$35,457 </a:t>
            </a:r>
            <a:r>
              <a:rPr lang="en-US" b="1" dirty="0">
                <a:solidFill>
                  <a:schemeClr val="bg1"/>
                </a:solidFill>
                <a:latin typeface="+mj-lt"/>
                <a:ea typeface="ＭＳ Ｐゴシック"/>
              </a:rPr>
              <a:t>in student loan debt.*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58EF0B7-DD43-F24F-AA82-1D6A29A66EE2}"/>
              </a:ext>
            </a:extLst>
          </p:cNvPr>
          <p:cNvSpPr/>
          <p:nvPr/>
        </p:nvSpPr>
        <p:spPr>
          <a:xfrm>
            <a:off x="5951039" y="2730306"/>
            <a:ext cx="2685788" cy="447480"/>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9" name="Rectangle 18">
            <a:extLst>
              <a:ext uri="{FF2B5EF4-FFF2-40B4-BE49-F238E27FC236}">
                <a16:creationId xmlns:a16="http://schemas.microsoft.com/office/drawing/2014/main" id="{73585A1E-A749-EC41-8E37-E5EC44F71182}"/>
              </a:ext>
            </a:extLst>
          </p:cNvPr>
          <p:cNvSpPr/>
          <p:nvPr/>
        </p:nvSpPr>
        <p:spPr>
          <a:xfrm>
            <a:off x="3243349" y="2730306"/>
            <a:ext cx="2144273" cy="447480"/>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54273" name="Title 2"/>
          <p:cNvSpPr>
            <a:spLocks noGrp="1"/>
          </p:cNvSpPr>
          <p:nvPr>
            <p:ph type="title" idx="4294967295"/>
          </p:nvPr>
        </p:nvSpPr>
        <p:spPr>
          <a:xfrm>
            <a:off x="457200" y="457200"/>
            <a:ext cx="5303837" cy="471488"/>
          </a:xfrm>
          <a:prstGeom prst="rect">
            <a:avLst/>
          </a:prstGeom>
        </p:spPr>
        <p:txBody>
          <a:bodyPr lIns="0" tIns="0" rIns="0" bIns="0"/>
          <a:lstStyle/>
          <a:p>
            <a:pPr eaLnBrk="1" hangingPunct="1">
              <a:defRPr/>
            </a:pPr>
            <a:r>
              <a:rPr lang="en-US" sz="3600" spc="-71" dirty="0">
                <a:solidFill>
                  <a:srgbClr val="005F7D"/>
                </a:solidFill>
                <a:latin typeface="Georgia" charset="0"/>
              </a:rPr>
              <a:t>Retirement planning.</a:t>
            </a:r>
          </a:p>
        </p:txBody>
      </p:sp>
      <p:sp>
        <p:nvSpPr>
          <p:cNvPr id="25" name="TextBox 24">
            <a:extLst>
              <a:ext uri="{FF2B5EF4-FFF2-40B4-BE49-F238E27FC236}">
                <a16:creationId xmlns:a16="http://schemas.microsoft.com/office/drawing/2014/main" id="{B58F9E36-0D83-4070-9BCC-8CE9053B1FB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21</a:t>
            </a:r>
          </a:p>
        </p:txBody>
      </p:sp>
      <p:sp>
        <p:nvSpPr>
          <p:cNvPr id="2" name="TextBox 1">
            <a:extLst>
              <a:ext uri="{FF2B5EF4-FFF2-40B4-BE49-F238E27FC236}">
                <a16:creationId xmlns:a16="http://schemas.microsoft.com/office/drawing/2014/main" id="{25701E5E-1997-4F09-AE52-44ED94117313}"/>
              </a:ext>
            </a:extLst>
          </p:cNvPr>
          <p:cNvSpPr txBox="1"/>
          <p:nvPr/>
        </p:nvSpPr>
        <p:spPr>
          <a:xfrm>
            <a:off x="894912" y="3645819"/>
            <a:ext cx="1430376" cy="538609"/>
          </a:xfrm>
          <a:prstGeom prst="rect">
            <a:avLst/>
          </a:prstGeom>
          <a:noFill/>
        </p:spPr>
        <p:txBody>
          <a:bodyPr wrap="square" tIns="0" rtlCol="0">
            <a:spAutoFit/>
          </a:bodyPr>
          <a:lstStyle/>
          <a:p>
            <a:pPr algn="ctr"/>
            <a:r>
              <a:rPr lang="en-US" sz="1600" b="1" dirty="0">
                <a:solidFill>
                  <a:srgbClr val="005F7D"/>
                </a:solidFill>
                <a:latin typeface="+mn-lt"/>
              </a:rPr>
              <a:t>Personal Savings</a:t>
            </a:r>
          </a:p>
        </p:txBody>
      </p:sp>
      <p:sp>
        <p:nvSpPr>
          <p:cNvPr id="6" name="TextBox 5">
            <a:extLst>
              <a:ext uri="{FF2B5EF4-FFF2-40B4-BE49-F238E27FC236}">
                <a16:creationId xmlns:a16="http://schemas.microsoft.com/office/drawing/2014/main" id="{145D7F4B-6D9F-4B8F-8767-19ADD9F4AFFB}"/>
              </a:ext>
            </a:extLst>
          </p:cNvPr>
          <p:cNvSpPr txBox="1"/>
          <p:nvPr/>
        </p:nvSpPr>
        <p:spPr>
          <a:xfrm>
            <a:off x="3400720" y="3645819"/>
            <a:ext cx="2048847" cy="538609"/>
          </a:xfrm>
          <a:prstGeom prst="rect">
            <a:avLst/>
          </a:prstGeom>
          <a:noFill/>
        </p:spPr>
        <p:txBody>
          <a:bodyPr wrap="square" tIns="0" rtlCol="0">
            <a:spAutoFit/>
          </a:bodyPr>
          <a:lstStyle/>
          <a:p>
            <a:r>
              <a:rPr lang="en-US" sz="1600" dirty="0">
                <a:solidFill>
                  <a:srgbClr val="005F7D"/>
                </a:solidFill>
                <a:latin typeface="+mn-lt"/>
              </a:rPr>
              <a:t>IRA, 401(k), 403(b), SEP, SIMPLE IRA</a:t>
            </a:r>
          </a:p>
        </p:txBody>
      </p:sp>
      <p:sp>
        <p:nvSpPr>
          <p:cNvPr id="7" name="TextBox 6">
            <a:extLst>
              <a:ext uri="{FF2B5EF4-FFF2-40B4-BE49-F238E27FC236}">
                <a16:creationId xmlns:a16="http://schemas.microsoft.com/office/drawing/2014/main" id="{916EB8D3-A550-4042-A932-48841B1A0903}"/>
              </a:ext>
            </a:extLst>
          </p:cNvPr>
          <p:cNvSpPr txBox="1"/>
          <p:nvPr/>
        </p:nvSpPr>
        <p:spPr>
          <a:xfrm>
            <a:off x="6054028" y="3645819"/>
            <a:ext cx="2424108" cy="784830"/>
          </a:xfrm>
          <a:prstGeom prst="rect">
            <a:avLst/>
          </a:prstGeom>
          <a:noFill/>
        </p:spPr>
        <p:txBody>
          <a:bodyPr wrap="square" tIns="0" rtlCol="0">
            <a:spAutoFit/>
          </a:bodyPr>
          <a:lstStyle/>
          <a:p>
            <a:pPr algn="ctr"/>
            <a:r>
              <a:rPr lang="en-US" sz="1600" b="1" dirty="0">
                <a:solidFill>
                  <a:srgbClr val="005F7D"/>
                </a:solidFill>
                <a:latin typeface="+mn-lt"/>
              </a:rPr>
              <a:t>Roth IRA</a:t>
            </a:r>
            <a:r>
              <a:rPr lang="en-US" sz="1600" b="1">
                <a:solidFill>
                  <a:srgbClr val="005F7D"/>
                </a:solidFill>
                <a:latin typeface="+mn-lt"/>
              </a:rPr>
              <a:t>/401(k)</a:t>
            </a:r>
            <a:endParaRPr lang="en-US" sz="1600" b="1" dirty="0">
              <a:solidFill>
                <a:srgbClr val="005F7D"/>
              </a:solidFill>
              <a:latin typeface="+mn-lt"/>
            </a:endParaRPr>
          </a:p>
          <a:p>
            <a:pPr algn="ctr"/>
            <a:r>
              <a:rPr lang="en-US" sz="1600" b="1" dirty="0">
                <a:solidFill>
                  <a:srgbClr val="005F7D"/>
                </a:solidFill>
                <a:latin typeface="+mn-lt"/>
              </a:rPr>
              <a:t>Cash value life insurance</a:t>
            </a:r>
          </a:p>
        </p:txBody>
      </p:sp>
      <p:sp>
        <p:nvSpPr>
          <p:cNvPr id="8" name="TextBox 7">
            <a:extLst>
              <a:ext uri="{FF2B5EF4-FFF2-40B4-BE49-F238E27FC236}">
                <a16:creationId xmlns:a16="http://schemas.microsoft.com/office/drawing/2014/main" id="{77AC7A17-1678-4648-B440-9AED7BC886F2}"/>
              </a:ext>
            </a:extLst>
          </p:cNvPr>
          <p:cNvSpPr txBox="1"/>
          <p:nvPr/>
        </p:nvSpPr>
        <p:spPr>
          <a:xfrm>
            <a:off x="457200" y="6400800"/>
            <a:ext cx="6484594" cy="338554"/>
          </a:xfrm>
          <a:prstGeom prst="rect">
            <a:avLst/>
          </a:prstGeom>
          <a:noFill/>
        </p:spPr>
        <p:txBody>
          <a:bodyPr wrap="square" rtlCol="0">
            <a:spAutoFit/>
          </a:bodyPr>
          <a:lstStyle/>
          <a:p>
            <a:pPr eaLnBrk="1" hangingPunct="1">
              <a:spcBef>
                <a:spcPts val="1800"/>
              </a:spcBef>
              <a:spcAft>
                <a:spcPts val="600"/>
              </a:spcAft>
            </a:pPr>
            <a:r>
              <a:rPr lang="en-US" sz="800" dirty="0">
                <a:solidFill>
                  <a:schemeClr val="tx1">
                    <a:lumMod val="65000"/>
                    <a:lumOff val="35000"/>
                  </a:schemeClr>
                </a:solidFill>
                <a:latin typeface="+mn-lt"/>
              </a:rPr>
              <a:t>*Investments or securities related products are offered through properly licensed registered representatives of NYLIFE Securities LLC, member FINRA/SIPC, A Licensed Insurance Agency. </a:t>
            </a:r>
          </a:p>
        </p:txBody>
      </p:sp>
      <p:cxnSp>
        <p:nvCxnSpPr>
          <p:cNvPr id="9" name="Straight Connector 8">
            <a:extLst>
              <a:ext uri="{FF2B5EF4-FFF2-40B4-BE49-F238E27FC236}">
                <a16:creationId xmlns:a16="http://schemas.microsoft.com/office/drawing/2014/main" id="{9B0CED7B-FD12-E04E-BD86-BAD246845E75}"/>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4F278D2-E08C-A547-8A1E-9EF9541607B1}"/>
              </a:ext>
            </a:extLst>
          </p:cNvPr>
          <p:cNvCxnSpPr/>
          <p:nvPr/>
        </p:nvCxnSpPr>
        <p:spPr>
          <a:xfrm>
            <a:off x="2894122" y="1943884"/>
            <a:ext cx="0" cy="3232914"/>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51BE41-304D-D14C-A9D6-5F62A6448B69}"/>
              </a:ext>
            </a:extLst>
          </p:cNvPr>
          <p:cNvCxnSpPr/>
          <p:nvPr/>
        </p:nvCxnSpPr>
        <p:spPr>
          <a:xfrm>
            <a:off x="5672257" y="1943884"/>
            <a:ext cx="0" cy="3232914"/>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7A10083-01FC-E244-9E56-4E4735C9FBB7}"/>
              </a:ext>
            </a:extLst>
          </p:cNvPr>
          <p:cNvSpPr txBox="1"/>
          <p:nvPr/>
        </p:nvSpPr>
        <p:spPr>
          <a:xfrm>
            <a:off x="1306765" y="1738741"/>
            <a:ext cx="1358284" cy="769441"/>
          </a:xfrm>
          <a:prstGeom prst="rect">
            <a:avLst/>
          </a:prstGeom>
          <a:noFill/>
        </p:spPr>
        <p:txBody>
          <a:bodyPr wrap="square" rtlCol="0">
            <a:spAutoFit/>
          </a:bodyPr>
          <a:lstStyle/>
          <a:p>
            <a:r>
              <a:rPr lang="en-US" sz="4400" dirty="0">
                <a:solidFill>
                  <a:srgbClr val="005F7D"/>
                </a:solidFill>
                <a:latin typeface="+mj-lt"/>
              </a:rPr>
              <a:t>1.</a:t>
            </a:r>
          </a:p>
        </p:txBody>
      </p:sp>
      <p:sp>
        <p:nvSpPr>
          <p:cNvPr id="14" name="TextBox 13">
            <a:extLst>
              <a:ext uri="{FF2B5EF4-FFF2-40B4-BE49-F238E27FC236}">
                <a16:creationId xmlns:a16="http://schemas.microsoft.com/office/drawing/2014/main" id="{EA642C3F-0D43-6942-97F9-1AD5098C8B6A}"/>
              </a:ext>
            </a:extLst>
          </p:cNvPr>
          <p:cNvSpPr txBox="1"/>
          <p:nvPr/>
        </p:nvSpPr>
        <p:spPr>
          <a:xfrm>
            <a:off x="3978958" y="1738741"/>
            <a:ext cx="1358284" cy="769441"/>
          </a:xfrm>
          <a:prstGeom prst="rect">
            <a:avLst/>
          </a:prstGeom>
          <a:noFill/>
        </p:spPr>
        <p:txBody>
          <a:bodyPr wrap="square" rtlCol="0">
            <a:spAutoFit/>
          </a:bodyPr>
          <a:lstStyle/>
          <a:p>
            <a:r>
              <a:rPr lang="en-US" sz="4400" dirty="0">
                <a:solidFill>
                  <a:srgbClr val="005F7D"/>
                </a:solidFill>
                <a:latin typeface="+mj-lt"/>
              </a:rPr>
              <a:t>2.</a:t>
            </a:r>
          </a:p>
        </p:txBody>
      </p:sp>
      <p:sp>
        <p:nvSpPr>
          <p:cNvPr id="15" name="TextBox 14">
            <a:extLst>
              <a:ext uri="{FF2B5EF4-FFF2-40B4-BE49-F238E27FC236}">
                <a16:creationId xmlns:a16="http://schemas.microsoft.com/office/drawing/2014/main" id="{21F5EAA8-3D58-0445-BC73-CC461682DF03}"/>
              </a:ext>
            </a:extLst>
          </p:cNvPr>
          <p:cNvSpPr txBox="1"/>
          <p:nvPr/>
        </p:nvSpPr>
        <p:spPr>
          <a:xfrm>
            <a:off x="6941793" y="1738741"/>
            <a:ext cx="1358284" cy="769441"/>
          </a:xfrm>
          <a:prstGeom prst="rect">
            <a:avLst/>
          </a:prstGeom>
          <a:noFill/>
        </p:spPr>
        <p:txBody>
          <a:bodyPr wrap="square" rtlCol="0">
            <a:spAutoFit/>
          </a:bodyPr>
          <a:lstStyle/>
          <a:p>
            <a:r>
              <a:rPr lang="en-US" sz="4400" dirty="0">
                <a:solidFill>
                  <a:srgbClr val="005F7D"/>
                </a:solidFill>
                <a:latin typeface="+mj-lt"/>
              </a:rPr>
              <a:t>3.</a:t>
            </a:r>
          </a:p>
        </p:txBody>
      </p:sp>
      <p:sp>
        <p:nvSpPr>
          <p:cNvPr id="16" name="Rectangle 15">
            <a:extLst>
              <a:ext uri="{FF2B5EF4-FFF2-40B4-BE49-F238E27FC236}">
                <a16:creationId xmlns:a16="http://schemas.microsoft.com/office/drawing/2014/main" id="{476E2E33-C132-F946-BB0D-1F43FC6F69B5}"/>
              </a:ext>
            </a:extLst>
          </p:cNvPr>
          <p:cNvSpPr/>
          <p:nvPr/>
        </p:nvSpPr>
        <p:spPr>
          <a:xfrm>
            <a:off x="722090" y="2730306"/>
            <a:ext cx="1775529" cy="447480"/>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17" name="TextBox 16">
            <a:extLst>
              <a:ext uri="{FF2B5EF4-FFF2-40B4-BE49-F238E27FC236}">
                <a16:creationId xmlns:a16="http://schemas.microsoft.com/office/drawing/2014/main" id="{71B8696F-7F2C-8F42-AEBD-DA1113B4FF2F}"/>
              </a:ext>
            </a:extLst>
          </p:cNvPr>
          <p:cNvSpPr txBox="1"/>
          <p:nvPr/>
        </p:nvSpPr>
        <p:spPr>
          <a:xfrm>
            <a:off x="700794" y="2743095"/>
            <a:ext cx="177553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800"/>
              </a:spcAft>
            </a:pPr>
            <a:r>
              <a:rPr lang="en-US" sz="2000" b="1" dirty="0">
                <a:solidFill>
                  <a:schemeClr val="bg1"/>
                </a:solidFill>
                <a:latin typeface="+mj-lt"/>
                <a:ea typeface="ＭＳ Ｐゴシック"/>
              </a:rPr>
              <a:t>Taxable</a:t>
            </a:r>
          </a:p>
        </p:txBody>
      </p:sp>
      <p:sp>
        <p:nvSpPr>
          <p:cNvPr id="18" name="TextBox 17">
            <a:extLst>
              <a:ext uri="{FF2B5EF4-FFF2-40B4-BE49-F238E27FC236}">
                <a16:creationId xmlns:a16="http://schemas.microsoft.com/office/drawing/2014/main" id="{F1F3CC50-2E69-774A-BB72-F8E5F1821F73}"/>
              </a:ext>
            </a:extLst>
          </p:cNvPr>
          <p:cNvSpPr txBox="1"/>
          <p:nvPr/>
        </p:nvSpPr>
        <p:spPr>
          <a:xfrm>
            <a:off x="3294842" y="2743314"/>
            <a:ext cx="204128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800"/>
              </a:spcAft>
            </a:pPr>
            <a:r>
              <a:rPr lang="en-US" sz="2000" b="1" dirty="0">
                <a:solidFill>
                  <a:schemeClr val="bg1"/>
                </a:solidFill>
                <a:latin typeface="+mj-lt"/>
                <a:ea typeface="ＭＳ Ｐゴシック"/>
              </a:rPr>
              <a:t>Tax Deferred</a:t>
            </a:r>
          </a:p>
        </p:txBody>
      </p:sp>
      <p:sp>
        <p:nvSpPr>
          <p:cNvPr id="20" name="TextBox 19">
            <a:extLst>
              <a:ext uri="{FF2B5EF4-FFF2-40B4-BE49-F238E27FC236}">
                <a16:creationId xmlns:a16="http://schemas.microsoft.com/office/drawing/2014/main" id="{C4186D81-49CE-624F-A5FE-B427A2993B86}"/>
              </a:ext>
            </a:extLst>
          </p:cNvPr>
          <p:cNvSpPr txBox="1"/>
          <p:nvPr/>
        </p:nvSpPr>
        <p:spPr>
          <a:xfrm>
            <a:off x="6025702" y="2743095"/>
            <a:ext cx="259105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1800"/>
              </a:spcAft>
            </a:pPr>
            <a:r>
              <a:rPr lang="en-US" sz="2000" b="1" dirty="0">
                <a:solidFill>
                  <a:schemeClr val="bg1"/>
                </a:solidFill>
                <a:latin typeface="+mj-lt"/>
                <a:ea typeface="ＭＳ Ｐゴシック"/>
              </a:rPr>
              <a:t>Tax-Free Income*</a:t>
            </a:r>
          </a:p>
        </p:txBody>
      </p:sp>
      <p:cxnSp>
        <p:nvCxnSpPr>
          <p:cNvPr id="22" name="Straight Connector 21">
            <a:extLst>
              <a:ext uri="{FF2B5EF4-FFF2-40B4-BE49-F238E27FC236}">
                <a16:creationId xmlns:a16="http://schemas.microsoft.com/office/drawing/2014/main" id="{939AE55B-9ECE-C844-A597-FBEF59002567}"/>
              </a:ext>
            </a:extLst>
          </p:cNvPr>
          <p:cNvCxnSpPr>
            <a:cxnSpLocks/>
          </p:cNvCxnSpPr>
          <p:nvPr/>
        </p:nvCxnSpPr>
        <p:spPr>
          <a:xfrm>
            <a:off x="1571349" y="3293616"/>
            <a:ext cx="0" cy="266725"/>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2832EC-E34F-4A4B-A28F-9AF2FAF8E88B}"/>
              </a:ext>
            </a:extLst>
          </p:cNvPr>
          <p:cNvCxnSpPr>
            <a:cxnSpLocks/>
          </p:cNvCxnSpPr>
          <p:nvPr/>
        </p:nvCxnSpPr>
        <p:spPr>
          <a:xfrm>
            <a:off x="4296794" y="3293616"/>
            <a:ext cx="0" cy="266725"/>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48116D-B748-1B4A-A821-F7D2C7102170}"/>
              </a:ext>
            </a:extLst>
          </p:cNvPr>
          <p:cNvCxnSpPr>
            <a:cxnSpLocks/>
          </p:cNvCxnSpPr>
          <p:nvPr/>
        </p:nvCxnSpPr>
        <p:spPr>
          <a:xfrm>
            <a:off x="7261936" y="3293616"/>
            <a:ext cx="0" cy="266725"/>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2"/>
          <p:cNvSpPr>
            <a:spLocks noGrp="1"/>
          </p:cNvSpPr>
          <p:nvPr>
            <p:ph type="title" idx="4294967295"/>
          </p:nvPr>
        </p:nvSpPr>
        <p:spPr>
          <a:xfrm>
            <a:off x="457200" y="457200"/>
            <a:ext cx="5303837" cy="471488"/>
          </a:xfrm>
          <a:prstGeom prst="rect">
            <a:avLst/>
          </a:prstGeom>
        </p:spPr>
        <p:txBody>
          <a:bodyPr lIns="0" tIns="0" rIns="0" bIns="0"/>
          <a:lstStyle/>
          <a:p>
            <a:pPr eaLnBrk="1" hangingPunct="1">
              <a:defRPr/>
            </a:pPr>
            <a:r>
              <a:rPr lang="en-US" sz="3600" spc="-71" dirty="0">
                <a:solidFill>
                  <a:srgbClr val="005F7D"/>
                </a:solidFill>
                <a:latin typeface="Georgia" charset="0"/>
              </a:rPr>
              <a:t>Retirement planning.</a:t>
            </a:r>
          </a:p>
        </p:txBody>
      </p:sp>
      <p:sp>
        <p:nvSpPr>
          <p:cNvPr id="25" name="TextBox 24">
            <a:extLst>
              <a:ext uri="{FF2B5EF4-FFF2-40B4-BE49-F238E27FC236}">
                <a16:creationId xmlns:a16="http://schemas.microsoft.com/office/drawing/2014/main" id="{6DC60E7B-B080-4913-9EE6-21589592C56E}"/>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22</a:t>
            </a:r>
          </a:p>
        </p:txBody>
      </p:sp>
      <p:cxnSp>
        <p:nvCxnSpPr>
          <p:cNvPr id="5" name="Straight Connector 4">
            <a:extLst>
              <a:ext uri="{FF2B5EF4-FFF2-40B4-BE49-F238E27FC236}">
                <a16:creationId xmlns:a16="http://schemas.microsoft.com/office/drawing/2014/main" id="{116B8D27-C3AD-8F46-8946-D4522B230F66}"/>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1D1BA9E2-64BB-D741-91F2-95161D7614D8}"/>
              </a:ext>
            </a:extLst>
          </p:cNvPr>
          <p:cNvSpPr txBox="1"/>
          <p:nvPr/>
        </p:nvSpPr>
        <p:spPr>
          <a:xfrm>
            <a:off x="1795167" y="2474062"/>
            <a:ext cx="2299316" cy="369332"/>
          </a:xfrm>
          <a:prstGeom prst="rect">
            <a:avLst/>
          </a:prstGeom>
          <a:noFill/>
        </p:spPr>
        <p:txBody>
          <a:bodyPr wrap="square" rtlCol="0">
            <a:spAutoFit/>
          </a:bodyPr>
          <a:lstStyle/>
          <a:p>
            <a:r>
              <a:rPr lang="en-US" dirty="0">
                <a:solidFill>
                  <a:srgbClr val="005F7D"/>
                </a:solidFill>
                <a:latin typeface="+mn-lt"/>
              </a:rPr>
              <a:t>Aggressive</a:t>
            </a:r>
          </a:p>
        </p:txBody>
      </p:sp>
      <p:sp>
        <p:nvSpPr>
          <p:cNvPr id="8" name="TextBox 7">
            <a:extLst>
              <a:ext uri="{FF2B5EF4-FFF2-40B4-BE49-F238E27FC236}">
                <a16:creationId xmlns:a16="http://schemas.microsoft.com/office/drawing/2014/main" id="{4D69914F-BB18-9041-A906-051EB4134AA6}"/>
              </a:ext>
            </a:extLst>
          </p:cNvPr>
          <p:cNvSpPr txBox="1"/>
          <p:nvPr/>
        </p:nvSpPr>
        <p:spPr>
          <a:xfrm>
            <a:off x="1676882" y="4411494"/>
            <a:ext cx="2299316" cy="369332"/>
          </a:xfrm>
          <a:prstGeom prst="rect">
            <a:avLst/>
          </a:prstGeom>
          <a:noFill/>
        </p:spPr>
        <p:txBody>
          <a:bodyPr wrap="square" rtlCol="0">
            <a:spAutoFit/>
          </a:bodyPr>
          <a:lstStyle/>
          <a:p>
            <a:r>
              <a:rPr lang="en-US" dirty="0">
                <a:solidFill>
                  <a:srgbClr val="005F7D"/>
                </a:solidFill>
                <a:latin typeface="+mn-lt"/>
              </a:rPr>
              <a:t>Conservative </a:t>
            </a:r>
          </a:p>
        </p:txBody>
      </p:sp>
      <p:sp>
        <p:nvSpPr>
          <p:cNvPr id="9" name="TextBox 8">
            <a:extLst>
              <a:ext uri="{FF2B5EF4-FFF2-40B4-BE49-F238E27FC236}">
                <a16:creationId xmlns:a16="http://schemas.microsoft.com/office/drawing/2014/main" id="{D9C9D4EB-10E6-6A45-AE2E-D7FCCA1C9403}"/>
              </a:ext>
            </a:extLst>
          </p:cNvPr>
          <p:cNvSpPr txBox="1"/>
          <p:nvPr/>
        </p:nvSpPr>
        <p:spPr>
          <a:xfrm>
            <a:off x="1846855" y="3440662"/>
            <a:ext cx="1518081" cy="369332"/>
          </a:xfrm>
          <a:prstGeom prst="rect">
            <a:avLst/>
          </a:prstGeom>
          <a:noFill/>
        </p:spPr>
        <p:txBody>
          <a:bodyPr wrap="square" rtlCol="0">
            <a:spAutoFit/>
          </a:bodyPr>
          <a:lstStyle/>
          <a:p>
            <a:r>
              <a:rPr lang="en-US" dirty="0">
                <a:solidFill>
                  <a:srgbClr val="005F7D"/>
                </a:solidFill>
                <a:latin typeface="+mn-lt"/>
              </a:rPr>
              <a:t>Moderate</a:t>
            </a:r>
          </a:p>
        </p:txBody>
      </p:sp>
      <p:grpSp>
        <p:nvGrpSpPr>
          <p:cNvPr id="12" name="Group 11">
            <a:extLst>
              <a:ext uri="{FF2B5EF4-FFF2-40B4-BE49-F238E27FC236}">
                <a16:creationId xmlns:a16="http://schemas.microsoft.com/office/drawing/2014/main" id="{A794FE23-5CD8-4A32-99B2-48818BE7972B}"/>
              </a:ext>
            </a:extLst>
          </p:cNvPr>
          <p:cNvGrpSpPr/>
          <p:nvPr/>
        </p:nvGrpSpPr>
        <p:grpSpPr>
          <a:xfrm>
            <a:off x="4349262" y="2380718"/>
            <a:ext cx="4297684" cy="3872058"/>
            <a:chOff x="1096713" y="2950181"/>
            <a:chExt cx="4700080" cy="3907819"/>
          </a:xfrm>
        </p:grpSpPr>
        <p:sp>
          <p:nvSpPr>
            <p:cNvPr id="14" name="Rectangle 13">
              <a:extLst>
                <a:ext uri="{FF2B5EF4-FFF2-40B4-BE49-F238E27FC236}">
                  <a16:creationId xmlns:a16="http://schemas.microsoft.com/office/drawing/2014/main" id="{BF8D9D8E-422C-41E9-BD0A-ACD3C5046939}"/>
                </a:ext>
              </a:extLst>
            </p:cNvPr>
            <p:cNvSpPr/>
            <p:nvPr/>
          </p:nvSpPr>
          <p:spPr>
            <a:xfrm flipH="1">
              <a:off x="5667075" y="2950181"/>
              <a:ext cx="129718" cy="289645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5828849-AC17-4CFE-8A24-CD587A2619A1}"/>
                </a:ext>
              </a:extLst>
            </p:cNvPr>
            <p:cNvSpPr/>
            <p:nvPr/>
          </p:nvSpPr>
          <p:spPr>
            <a:xfrm flipH="1">
              <a:off x="5479117" y="3264605"/>
              <a:ext cx="129718" cy="289645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7D86909-2426-494C-8F28-F8BAD87BCB16}"/>
                </a:ext>
              </a:extLst>
            </p:cNvPr>
            <p:cNvSpPr/>
            <p:nvPr/>
          </p:nvSpPr>
          <p:spPr>
            <a:xfrm flipH="1">
              <a:off x="5291160" y="3546663"/>
              <a:ext cx="129718" cy="289645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3732A75-75EA-4A95-A57D-6D4DA461EDE8}"/>
                </a:ext>
              </a:extLst>
            </p:cNvPr>
            <p:cNvSpPr/>
            <p:nvPr/>
          </p:nvSpPr>
          <p:spPr>
            <a:xfrm flipH="1">
              <a:off x="5103202" y="3770222"/>
              <a:ext cx="129718" cy="289645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808378D-1318-4B88-995A-DAEFFBDC6B7F}"/>
                </a:ext>
              </a:extLst>
            </p:cNvPr>
            <p:cNvSpPr/>
            <p:nvPr/>
          </p:nvSpPr>
          <p:spPr>
            <a:xfrm flipH="1">
              <a:off x="4915244" y="3961762"/>
              <a:ext cx="129718" cy="2767746"/>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B0664E3-E6ED-43F7-BA23-63151A6B1787}"/>
                </a:ext>
              </a:extLst>
            </p:cNvPr>
            <p:cNvSpPr/>
            <p:nvPr/>
          </p:nvSpPr>
          <p:spPr>
            <a:xfrm flipH="1">
              <a:off x="4727287" y="4125459"/>
              <a:ext cx="129718" cy="241720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4911317-AB12-4CE7-98D3-D71D057CA918}"/>
                </a:ext>
              </a:extLst>
            </p:cNvPr>
            <p:cNvSpPr/>
            <p:nvPr/>
          </p:nvSpPr>
          <p:spPr>
            <a:xfrm flipH="1">
              <a:off x="4539329" y="4286789"/>
              <a:ext cx="129718" cy="241720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AB9B462-50F3-442F-8865-2EE1F6A2692E}"/>
                </a:ext>
              </a:extLst>
            </p:cNvPr>
            <p:cNvSpPr/>
            <p:nvPr/>
          </p:nvSpPr>
          <p:spPr>
            <a:xfrm flipH="1">
              <a:off x="4351371" y="4412713"/>
              <a:ext cx="129718" cy="241720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23316F8-5E2E-4E7E-9622-D4F9558186CA}"/>
                </a:ext>
              </a:extLst>
            </p:cNvPr>
            <p:cNvSpPr/>
            <p:nvPr/>
          </p:nvSpPr>
          <p:spPr>
            <a:xfrm flipH="1">
              <a:off x="4163414" y="4541605"/>
              <a:ext cx="129718" cy="2055914"/>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F6192B2-DA09-4556-8E4B-61A1AACA8D26}"/>
                </a:ext>
              </a:extLst>
            </p:cNvPr>
            <p:cNvSpPr/>
            <p:nvPr/>
          </p:nvSpPr>
          <p:spPr>
            <a:xfrm flipH="1">
              <a:off x="3975456" y="4664494"/>
              <a:ext cx="129718" cy="2055914"/>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6E83654-0DF4-4C7A-8EDF-8BB6A17C30E3}"/>
                </a:ext>
              </a:extLst>
            </p:cNvPr>
            <p:cNvSpPr/>
            <p:nvPr/>
          </p:nvSpPr>
          <p:spPr>
            <a:xfrm flipH="1">
              <a:off x="3787499" y="4765689"/>
              <a:ext cx="129718" cy="2055914"/>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2AA84FCC-C71D-42CD-AA02-9F5CBD3B9B59}"/>
                </a:ext>
              </a:extLst>
            </p:cNvPr>
            <p:cNvSpPr/>
            <p:nvPr/>
          </p:nvSpPr>
          <p:spPr>
            <a:xfrm flipH="1">
              <a:off x="3599542" y="4859940"/>
              <a:ext cx="129718" cy="1827218"/>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F6B921D0-51D6-4AE4-AFD6-4AF0646D533D}"/>
                </a:ext>
              </a:extLst>
            </p:cNvPr>
            <p:cNvSpPr/>
            <p:nvPr/>
          </p:nvSpPr>
          <p:spPr>
            <a:xfrm flipH="1">
              <a:off x="3411584" y="4958874"/>
              <a:ext cx="129718" cy="1827218"/>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38B159C9-A156-48D1-8EF8-2D4E45E19D0B}"/>
                </a:ext>
              </a:extLst>
            </p:cNvPr>
            <p:cNvSpPr/>
            <p:nvPr/>
          </p:nvSpPr>
          <p:spPr>
            <a:xfrm flipH="1">
              <a:off x="3223626" y="5034294"/>
              <a:ext cx="129718" cy="175179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B134645-08E9-4B1C-8D7A-8B484C4C0270}"/>
                </a:ext>
              </a:extLst>
            </p:cNvPr>
            <p:cNvSpPr/>
            <p:nvPr/>
          </p:nvSpPr>
          <p:spPr>
            <a:xfrm flipH="1">
              <a:off x="3035669" y="5121606"/>
              <a:ext cx="129718" cy="1676236"/>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B92D39C2-A255-46F9-8513-82B0B6FD2381}"/>
                </a:ext>
              </a:extLst>
            </p:cNvPr>
            <p:cNvSpPr/>
            <p:nvPr/>
          </p:nvSpPr>
          <p:spPr>
            <a:xfrm flipH="1">
              <a:off x="2847711" y="5192770"/>
              <a:ext cx="129718" cy="1407705"/>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778D051-2A64-49B0-ACED-50865983EC42}"/>
                </a:ext>
              </a:extLst>
            </p:cNvPr>
            <p:cNvSpPr/>
            <p:nvPr/>
          </p:nvSpPr>
          <p:spPr>
            <a:xfrm flipH="1">
              <a:off x="2659754" y="5258974"/>
              <a:ext cx="129718" cy="1407705"/>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5B4B4D9F-DC4D-4E03-9E03-5B37BB7E4C3C}"/>
                </a:ext>
              </a:extLst>
            </p:cNvPr>
            <p:cNvSpPr/>
            <p:nvPr/>
          </p:nvSpPr>
          <p:spPr>
            <a:xfrm flipH="1">
              <a:off x="2471796" y="5321802"/>
              <a:ext cx="129718" cy="1407705"/>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92A76E3D-8666-4260-BB5A-5610EF63636C}"/>
                </a:ext>
              </a:extLst>
            </p:cNvPr>
            <p:cNvSpPr/>
            <p:nvPr/>
          </p:nvSpPr>
          <p:spPr>
            <a:xfrm flipH="1">
              <a:off x="2283838" y="5378386"/>
              <a:ext cx="129718" cy="1407705"/>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BED7543F-FCE6-420B-8511-78FAA0548894}"/>
                </a:ext>
              </a:extLst>
            </p:cNvPr>
            <p:cNvSpPr/>
            <p:nvPr/>
          </p:nvSpPr>
          <p:spPr>
            <a:xfrm flipH="1">
              <a:off x="2095882" y="5429310"/>
              <a:ext cx="129718" cy="1241802"/>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6AC26A90-AF0E-49A8-938C-2CFB1965688D}"/>
                </a:ext>
              </a:extLst>
            </p:cNvPr>
            <p:cNvSpPr/>
            <p:nvPr/>
          </p:nvSpPr>
          <p:spPr>
            <a:xfrm flipH="1">
              <a:off x="1907924" y="5478605"/>
              <a:ext cx="129718" cy="1241802"/>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3A737DA9-0C6B-4215-9B4B-FD9A385B230F}"/>
                </a:ext>
              </a:extLst>
            </p:cNvPr>
            <p:cNvSpPr/>
            <p:nvPr/>
          </p:nvSpPr>
          <p:spPr>
            <a:xfrm flipH="1">
              <a:off x="1719966" y="5519042"/>
              <a:ext cx="129718" cy="1241802"/>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2B3FA162-D28F-4458-AD73-5C0CC9750A86}"/>
                </a:ext>
              </a:extLst>
            </p:cNvPr>
            <p:cNvSpPr/>
            <p:nvPr/>
          </p:nvSpPr>
          <p:spPr>
            <a:xfrm flipH="1">
              <a:off x="1532009" y="5556441"/>
              <a:ext cx="129718" cy="1241802"/>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DE628192-30BF-4B85-8B7D-DD1FFBBD0688}"/>
                </a:ext>
              </a:extLst>
            </p:cNvPr>
            <p:cNvSpPr/>
            <p:nvPr/>
          </p:nvSpPr>
          <p:spPr>
            <a:xfrm flipH="1">
              <a:off x="1344051" y="5588118"/>
              <a:ext cx="129718" cy="1241802"/>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4834AB8E-E7DC-4480-9E15-F946A2E49B70}"/>
                </a:ext>
              </a:extLst>
            </p:cNvPr>
            <p:cNvSpPr/>
            <p:nvPr/>
          </p:nvSpPr>
          <p:spPr>
            <a:xfrm flipH="1">
              <a:off x="1156093" y="5617355"/>
              <a:ext cx="129718" cy="1180487"/>
            </a:xfrm>
            <a:prstGeom prst="rect">
              <a:avLst/>
            </a:prstGeom>
            <a:solidFill>
              <a:srgbClr val="1E8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F9390044-CA29-4033-8F5F-FCEAC6991014}"/>
                </a:ext>
              </a:extLst>
            </p:cNvPr>
            <p:cNvSpPr/>
            <p:nvPr/>
          </p:nvSpPr>
          <p:spPr>
            <a:xfrm>
              <a:off x="1096713" y="5846638"/>
              <a:ext cx="4700080" cy="1011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2" name="Text Box 16">
            <a:extLst>
              <a:ext uri="{FF2B5EF4-FFF2-40B4-BE49-F238E27FC236}">
                <a16:creationId xmlns:a16="http://schemas.microsoft.com/office/drawing/2014/main" id="{0ABF0400-EC6F-4D07-83DF-73A09EA5375F}"/>
              </a:ext>
            </a:extLst>
          </p:cNvPr>
          <p:cNvSpPr txBox="1">
            <a:spLocks noChangeArrowheads="1"/>
          </p:cNvSpPr>
          <p:nvPr/>
        </p:nvSpPr>
        <p:spPr bwMode="auto">
          <a:xfrm>
            <a:off x="7607888" y="1981196"/>
            <a:ext cx="1280316" cy="433723"/>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40234" tIns="40234" rIns="40234" bIns="40234" numCol="1" anchor="t" anchorCtr="0" compatLnSpc="1">
            <a:prstTxWarp prst="textNoShape">
              <a:avLst/>
            </a:prstTxWarp>
          </a:bodyPr>
          <a:lstStyle/>
          <a:p>
            <a:pPr marL="0" marR="0" lvl="0" indent="0" algn="ctr" defTabSz="1005840" rtl="0" eaLnBrk="0" fontAlgn="base" latinLnBrk="0" hangingPunct="0">
              <a:lnSpc>
                <a:spcPct val="100000"/>
              </a:lnSpc>
              <a:spcBef>
                <a:spcPct val="0"/>
              </a:spcBef>
              <a:spcAft>
                <a:spcPct val="0"/>
              </a:spcAft>
              <a:buClrTx/>
              <a:buSzTx/>
              <a:buFontTx/>
              <a:buNone/>
              <a:tabLst/>
              <a:defRPr/>
            </a:pPr>
            <a:r>
              <a:rPr kumimoji="0" lang="en-US" altLang="en-US" sz="1760" b="0" i="0" u="none" strike="noStrike" kern="1200" cap="none" spc="0" normalizeH="0" baseline="0" noProof="0" dirty="0">
                <a:ln>
                  <a:noFill/>
                </a:ln>
                <a:solidFill>
                  <a:srgbClr val="808080"/>
                </a:solidFill>
                <a:effectLst/>
                <a:uLnTx/>
                <a:uFillTx/>
                <a:latin typeface="Calibri" panose="020F0502020204030204" pitchFamily="34" charset="0"/>
                <a:ea typeface="+mn-ea"/>
                <a:cs typeface="+mn-cs"/>
              </a:rPr>
              <a:t>Age 65</a:t>
            </a:r>
            <a:endParaRPr kumimoji="0" lang="en-US" altLang="en-US" sz="132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a:extLst>
              <a:ext uri="{FF2B5EF4-FFF2-40B4-BE49-F238E27FC236}">
                <a16:creationId xmlns:a16="http://schemas.microsoft.com/office/drawing/2014/main" id="{522DE134-D14F-44D4-AF86-122569F0B0A1}"/>
              </a:ext>
            </a:extLst>
          </p:cNvPr>
          <p:cNvSpPr/>
          <p:nvPr/>
        </p:nvSpPr>
        <p:spPr>
          <a:xfrm>
            <a:off x="4349263" y="5250670"/>
            <a:ext cx="4297684" cy="1000163"/>
          </a:xfrm>
          <a:prstGeom prst="rect">
            <a:avLst/>
          </a:prstGeom>
          <a:solidFill>
            <a:srgbClr val="2E87B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
        <p:nvSpPr>
          <p:cNvPr id="3" name="Rectangle 2">
            <a:extLst>
              <a:ext uri="{FF2B5EF4-FFF2-40B4-BE49-F238E27FC236}">
                <a16:creationId xmlns:a16="http://schemas.microsoft.com/office/drawing/2014/main" id="{A61EC59E-CF3C-473F-BDDA-0C57A4779909}"/>
              </a:ext>
            </a:extLst>
          </p:cNvPr>
          <p:cNvSpPr/>
          <p:nvPr/>
        </p:nvSpPr>
        <p:spPr>
          <a:xfrm>
            <a:off x="4290477" y="4837160"/>
            <a:ext cx="575424" cy="496802"/>
          </a:xfrm>
          <a:prstGeom prst="rect">
            <a:avLst/>
          </a:prstGeom>
          <a:solidFill>
            <a:srgbClr val="DEEE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sp>
        <p:nvSpPr>
          <p:cNvPr id="6" name="TextBox 5">
            <a:extLst>
              <a:ext uri="{FF2B5EF4-FFF2-40B4-BE49-F238E27FC236}">
                <a16:creationId xmlns:a16="http://schemas.microsoft.com/office/drawing/2014/main" id="{FA0A4915-0644-4B04-91F8-211A17B63E49}"/>
              </a:ext>
            </a:extLst>
          </p:cNvPr>
          <p:cNvSpPr txBox="1"/>
          <p:nvPr/>
        </p:nvSpPr>
        <p:spPr>
          <a:xfrm>
            <a:off x="5088638" y="1559169"/>
            <a:ext cx="3781045" cy="380619"/>
          </a:xfrm>
          <a:prstGeom prst="rect">
            <a:avLst/>
          </a:prstGeom>
          <a:noFill/>
        </p:spPr>
        <p:txBody>
          <a:bodyPr wrap="square" rtlCol="0">
            <a:spAutoFit/>
          </a:bodyPr>
          <a:lstStyle/>
          <a:p>
            <a:pPr algn="ctr"/>
            <a:r>
              <a:rPr lang="en-US" b="1" dirty="0">
                <a:solidFill>
                  <a:srgbClr val="005F7D"/>
                </a:solidFill>
              </a:rPr>
              <a:t>Time to retirement</a:t>
            </a:r>
          </a:p>
        </p:txBody>
      </p:sp>
      <p:sp>
        <p:nvSpPr>
          <p:cNvPr id="45" name="TextBox 44">
            <a:extLst>
              <a:ext uri="{FF2B5EF4-FFF2-40B4-BE49-F238E27FC236}">
                <a16:creationId xmlns:a16="http://schemas.microsoft.com/office/drawing/2014/main" id="{D3C988FC-5702-4212-B210-34AFDF66D1CC}"/>
              </a:ext>
            </a:extLst>
          </p:cNvPr>
          <p:cNvSpPr txBox="1"/>
          <p:nvPr/>
        </p:nvSpPr>
        <p:spPr>
          <a:xfrm>
            <a:off x="274318" y="1559168"/>
            <a:ext cx="3781045" cy="380619"/>
          </a:xfrm>
          <a:prstGeom prst="rect">
            <a:avLst/>
          </a:prstGeom>
          <a:noFill/>
        </p:spPr>
        <p:txBody>
          <a:bodyPr wrap="square" rtlCol="0">
            <a:spAutoFit/>
          </a:bodyPr>
          <a:lstStyle/>
          <a:p>
            <a:pPr algn="ctr"/>
            <a:r>
              <a:rPr lang="en-US" b="1" dirty="0">
                <a:solidFill>
                  <a:srgbClr val="005F7D"/>
                </a:solidFill>
              </a:rPr>
              <a:t>Risk Tolerance</a:t>
            </a:r>
          </a:p>
        </p:txBody>
      </p:sp>
      <p:sp>
        <p:nvSpPr>
          <p:cNvPr id="10" name="Arrow: Striped Right 9">
            <a:extLst>
              <a:ext uri="{FF2B5EF4-FFF2-40B4-BE49-F238E27FC236}">
                <a16:creationId xmlns:a16="http://schemas.microsoft.com/office/drawing/2014/main" id="{5D96D4BE-4531-4C18-932D-A02310B50C43}"/>
              </a:ext>
            </a:extLst>
          </p:cNvPr>
          <p:cNvSpPr/>
          <p:nvPr/>
        </p:nvSpPr>
        <p:spPr>
          <a:xfrm rot="16200000">
            <a:off x="249053" y="3386239"/>
            <a:ext cx="2224909" cy="488180"/>
          </a:xfrm>
          <a:prstGeom prst="stripedRightArrow">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p>
        </p:txBody>
      </p:sp>
      <p:cxnSp>
        <p:nvCxnSpPr>
          <p:cNvPr id="46" name="Straight Connector 45">
            <a:extLst>
              <a:ext uri="{FF2B5EF4-FFF2-40B4-BE49-F238E27FC236}">
                <a16:creationId xmlns:a16="http://schemas.microsoft.com/office/drawing/2014/main" id="{276B98A1-ABDE-4B2C-B249-09566951EBC1}"/>
              </a:ext>
            </a:extLst>
          </p:cNvPr>
          <p:cNvCxnSpPr>
            <a:cxnSpLocks/>
          </p:cNvCxnSpPr>
          <p:nvPr/>
        </p:nvCxnSpPr>
        <p:spPr>
          <a:xfrm>
            <a:off x="4454268" y="1495680"/>
            <a:ext cx="8596" cy="3804516"/>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896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C2F3789-ADA7-49EF-B091-894FDEAFEDC5}"/>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23</a:t>
            </a:r>
          </a:p>
        </p:txBody>
      </p:sp>
      <p:sp>
        <p:nvSpPr>
          <p:cNvPr id="6" name="Title 2">
            <a:extLst>
              <a:ext uri="{FF2B5EF4-FFF2-40B4-BE49-F238E27FC236}">
                <a16:creationId xmlns:a16="http://schemas.microsoft.com/office/drawing/2014/main" id="{661BD8BF-5E17-B44A-8EB0-BD772C41B3C1}"/>
              </a:ext>
            </a:extLst>
          </p:cNvPr>
          <p:cNvSpPr txBox="1">
            <a:spLocks/>
          </p:cNvSpPr>
          <p:nvPr/>
        </p:nvSpPr>
        <p:spPr>
          <a:xfrm>
            <a:off x="457200" y="457208"/>
            <a:ext cx="7648414"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dirty="0">
                <a:solidFill>
                  <a:srgbClr val="005F7D"/>
                </a:solidFill>
                <a:latin typeface="Georgia" charset="0"/>
              </a:rPr>
              <a:t>Preservation.</a:t>
            </a:r>
            <a:endParaRPr lang="en-US" sz="2000" dirty="0">
              <a:solidFill>
                <a:srgbClr val="005F7D"/>
              </a:solidFill>
              <a:latin typeface="Georgia" charset="0"/>
            </a:endParaRPr>
          </a:p>
        </p:txBody>
      </p:sp>
      <p:sp>
        <p:nvSpPr>
          <p:cNvPr id="9" name="Title 2">
            <a:extLst>
              <a:ext uri="{FF2B5EF4-FFF2-40B4-BE49-F238E27FC236}">
                <a16:creationId xmlns:a16="http://schemas.microsoft.com/office/drawing/2014/main" id="{251DE1A6-FE39-C343-A345-05F1DAD18351}"/>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The roof of your financial house.</a:t>
            </a:r>
          </a:p>
        </p:txBody>
      </p:sp>
      <p:cxnSp>
        <p:nvCxnSpPr>
          <p:cNvPr id="10" name="Straight Connector 9">
            <a:extLst>
              <a:ext uri="{FF2B5EF4-FFF2-40B4-BE49-F238E27FC236}">
                <a16:creationId xmlns:a16="http://schemas.microsoft.com/office/drawing/2014/main" id="{952612C4-D370-AD42-ABE4-3660CBEB8BFC}"/>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78FE8BA-A9E9-4949-A27B-0883BD148972}"/>
              </a:ext>
            </a:extLst>
          </p:cNvPr>
          <p:cNvPicPr>
            <a:picLocks noChangeAspect="1"/>
          </p:cNvPicPr>
          <p:nvPr/>
        </p:nvPicPr>
        <p:blipFill>
          <a:blip r:embed="rId3" cstate="email">
            <a:extLst>
              <a:ext uri="{28A0092B-C50C-407E-A947-70E740481C1C}">
                <a14:useLocalDpi xmlns:a14="http://schemas.microsoft.com/office/drawing/2010/main" val="0"/>
              </a:ext>
            </a:extLst>
          </a:blip>
          <a:srcRect t="24000" b="24000"/>
          <a:stretch/>
        </p:blipFill>
        <p:spPr>
          <a:xfrm>
            <a:off x="502605" y="2106859"/>
            <a:ext cx="8875059" cy="356616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2"/>
          <p:cNvSpPr>
            <a:spLocks noGrp="1"/>
          </p:cNvSpPr>
          <p:nvPr>
            <p:ph type="title" idx="4294967295"/>
          </p:nvPr>
        </p:nvSpPr>
        <p:spPr>
          <a:xfrm>
            <a:off x="457200" y="457200"/>
            <a:ext cx="6907212" cy="475488"/>
          </a:xfrm>
          <a:prstGeom prst="rect">
            <a:avLst/>
          </a:prstGeom>
        </p:spPr>
        <p:txBody>
          <a:bodyPr lIns="0" tIns="0" rIns="0" bIns="0"/>
          <a:lstStyle/>
          <a:p>
            <a:pPr eaLnBrk="1" hangingPunct="1">
              <a:defRPr/>
            </a:pPr>
            <a:r>
              <a:rPr lang="en-US" sz="3600" spc="-71" dirty="0">
                <a:solidFill>
                  <a:srgbClr val="005F7D"/>
                </a:solidFill>
                <a:latin typeface="Georgia" charset="0"/>
              </a:rPr>
              <a:t>Tools to preserve your lifestyle </a:t>
            </a:r>
            <a:br>
              <a:rPr lang="en-US" sz="3600" spc="-71" dirty="0">
                <a:solidFill>
                  <a:srgbClr val="005F7D"/>
                </a:solidFill>
                <a:latin typeface="Georgia" charset="0"/>
              </a:rPr>
            </a:br>
            <a:r>
              <a:rPr lang="en-US" sz="3600" spc="-71" dirty="0">
                <a:solidFill>
                  <a:srgbClr val="005F7D"/>
                </a:solidFill>
                <a:latin typeface="Georgia" charset="0"/>
              </a:rPr>
              <a:t>and wealth.</a:t>
            </a:r>
          </a:p>
        </p:txBody>
      </p:sp>
      <p:sp>
        <p:nvSpPr>
          <p:cNvPr id="81923" name="TextBox 3"/>
          <p:cNvSpPr txBox="1">
            <a:spLocks noChangeArrowheads="1"/>
          </p:cNvSpPr>
          <p:nvPr/>
        </p:nvSpPr>
        <p:spPr bwMode="auto">
          <a:xfrm>
            <a:off x="528637" y="6400800"/>
            <a:ext cx="6835775" cy="1231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800" dirty="0">
                <a:solidFill>
                  <a:schemeClr val="tx1">
                    <a:lumMod val="65000"/>
                    <a:lumOff val="35000"/>
                  </a:schemeClr>
                </a:solidFill>
                <a:latin typeface="+mn-lt"/>
                <a:cs typeface="Tahoma"/>
              </a:rPr>
              <a:t>*”Top 10 Fears of Older Adults in 2022” SeniorLiving.org 28 March 2022 https://www.seniorliving.org/finance/senior-fears-study/</a:t>
            </a:r>
          </a:p>
        </p:txBody>
      </p:sp>
      <p:sp>
        <p:nvSpPr>
          <p:cNvPr id="7" name="TextBox 6">
            <a:extLst>
              <a:ext uri="{FF2B5EF4-FFF2-40B4-BE49-F238E27FC236}">
                <a16:creationId xmlns:a16="http://schemas.microsoft.com/office/drawing/2014/main" id="{EA9433E6-1940-4423-8BE3-5C5AAC46C98F}"/>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24</a:t>
            </a:r>
          </a:p>
        </p:txBody>
      </p:sp>
      <p:sp>
        <p:nvSpPr>
          <p:cNvPr id="9" name="Title 1">
            <a:extLst>
              <a:ext uri="{FF2B5EF4-FFF2-40B4-BE49-F238E27FC236}">
                <a16:creationId xmlns:a16="http://schemas.microsoft.com/office/drawing/2014/main" id="{F0FDA8B9-7341-4048-8FEA-076E74F024FD}"/>
              </a:ext>
            </a:extLst>
          </p:cNvPr>
          <p:cNvSpPr txBox="1">
            <a:spLocks/>
          </p:cNvSpPr>
          <p:nvPr/>
        </p:nvSpPr>
        <p:spPr>
          <a:xfrm>
            <a:off x="457200" y="1983818"/>
            <a:ext cx="8229599" cy="485775"/>
          </a:xfrm>
          <a:prstGeom prst="rect">
            <a:avLst/>
          </a:prstGeom>
        </p:spPr>
        <p:txBody>
          <a:bodyPr lIns="0" tIns="0" r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a:defRPr/>
            </a:pPr>
            <a:r>
              <a:rPr lang="en-US" sz="1800" b="1" spc="-71" dirty="0">
                <a:solidFill>
                  <a:srgbClr val="005F7D"/>
                </a:solidFill>
                <a:latin typeface="+mn-lt"/>
                <a:ea typeface="+mj-ea"/>
                <a:cs typeface="+mj-cs"/>
              </a:rPr>
              <a:t>We implement strategies to help you keep more of what you’ve saved.</a:t>
            </a:r>
          </a:p>
        </p:txBody>
      </p:sp>
      <p:pic>
        <p:nvPicPr>
          <p:cNvPr id="4" name="Picture 3">
            <a:extLst>
              <a:ext uri="{FF2B5EF4-FFF2-40B4-BE49-F238E27FC236}">
                <a16:creationId xmlns:a16="http://schemas.microsoft.com/office/drawing/2014/main" id="{8C9FFEC0-46DB-514C-9D67-2B232D6C1C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5839" y="2172527"/>
            <a:ext cx="6152321" cy="4060532"/>
          </a:xfrm>
          <a:prstGeom prst="rect">
            <a:avLst/>
          </a:prstGeom>
        </p:spPr>
      </p:pic>
      <p:cxnSp>
        <p:nvCxnSpPr>
          <p:cNvPr id="8" name="Straight Connector 7">
            <a:extLst>
              <a:ext uri="{FF2B5EF4-FFF2-40B4-BE49-F238E27FC236}">
                <a16:creationId xmlns:a16="http://schemas.microsoft.com/office/drawing/2014/main" id="{CFD6435A-E6ED-4544-AEB4-98FB7DD3735B}"/>
              </a:ext>
            </a:extLst>
          </p:cNvPr>
          <p:cNvCxnSpPr/>
          <p:nvPr/>
        </p:nvCxnSpPr>
        <p:spPr>
          <a:xfrm>
            <a:off x="457199" y="170114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4"/>
          <p:cNvSpPr>
            <a:spLocks noGrp="1"/>
          </p:cNvSpPr>
          <p:nvPr>
            <p:ph type="title" idx="4294967295"/>
          </p:nvPr>
        </p:nvSpPr>
        <p:spPr bwMode="auto">
          <a:xfrm>
            <a:off x="2108200" y="2413000"/>
            <a:ext cx="4927600" cy="2032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36519" indent="-136519" algn="ctr" eaLnBrk="1" hangingPunct="1"/>
            <a:r>
              <a:rPr lang="en-US" sz="4400" dirty="0"/>
              <a:t>“</a:t>
            </a:r>
            <a:r>
              <a:rPr lang="en-US" altLang="ja-JP" sz="4400" dirty="0"/>
              <a:t>Most people don</a:t>
            </a:r>
            <a:r>
              <a:rPr lang="en-US" sz="4400" dirty="0"/>
              <a:t>’</a:t>
            </a:r>
            <a:r>
              <a:rPr lang="en-US" altLang="ja-JP" sz="4400" dirty="0"/>
              <a:t>t </a:t>
            </a:r>
            <a:br>
              <a:rPr lang="en-US" altLang="ja-JP" sz="4400" dirty="0"/>
            </a:br>
            <a:r>
              <a:rPr lang="en-US" altLang="ja-JP" sz="4400" dirty="0"/>
              <a:t>plan to fail, they </a:t>
            </a:r>
            <a:br>
              <a:rPr lang="en-US" altLang="ja-JP" sz="4400" dirty="0"/>
            </a:br>
            <a:r>
              <a:rPr lang="en-US" altLang="ja-JP" sz="4400" dirty="0"/>
              <a:t>fail to plan.</a:t>
            </a:r>
            <a:r>
              <a:rPr lang="en-US" sz="4400" dirty="0"/>
              <a:t>”</a:t>
            </a:r>
          </a:p>
        </p:txBody>
      </p:sp>
      <p:sp>
        <p:nvSpPr>
          <p:cNvPr id="5" name="TextBox 4">
            <a:extLst>
              <a:ext uri="{FF2B5EF4-FFF2-40B4-BE49-F238E27FC236}">
                <a16:creationId xmlns:a16="http://schemas.microsoft.com/office/drawing/2014/main" id="{85A90551-D16F-47E0-9803-E90388B70447}"/>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2"/>
          <p:cNvSpPr>
            <a:spLocks noGrp="1"/>
          </p:cNvSpPr>
          <p:nvPr>
            <p:ph type="title" idx="4294967295"/>
          </p:nvPr>
        </p:nvSpPr>
        <p:spPr bwMode="auto">
          <a:xfrm>
            <a:off x="457200" y="457200"/>
            <a:ext cx="8228012" cy="527051"/>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bIns="0"/>
          <a:lstStyle/>
          <a:p>
            <a:pPr eaLnBrk="1" hangingPunct="1"/>
            <a:r>
              <a:rPr lang="en-US" sz="3600" dirty="0">
                <a:solidFill>
                  <a:srgbClr val="005F7D"/>
                </a:solidFill>
                <a:latin typeface="Georgia" charset="0"/>
              </a:rPr>
              <a:t>Let’s review the financial house concept.</a:t>
            </a:r>
          </a:p>
        </p:txBody>
      </p:sp>
      <p:sp>
        <p:nvSpPr>
          <p:cNvPr id="21" name="TextBox 20">
            <a:extLst>
              <a:ext uri="{FF2B5EF4-FFF2-40B4-BE49-F238E27FC236}">
                <a16:creationId xmlns:a16="http://schemas.microsoft.com/office/drawing/2014/main" id="{530CF52D-C229-4137-9546-F19F9404858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26</a:t>
            </a:r>
          </a:p>
        </p:txBody>
      </p:sp>
      <p:sp>
        <p:nvSpPr>
          <p:cNvPr id="6" name="Title 2">
            <a:extLst>
              <a:ext uri="{FF2B5EF4-FFF2-40B4-BE49-F238E27FC236}">
                <a16:creationId xmlns:a16="http://schemas.microsoft.com/office/drawing/2014/main" id="{1F5F2C2F-1883-5B44-8E57-880F7F80D09A}"/>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Your financial house.</a:t>
            </a:r>
          </a:p>
        </p:txBody>
      </p:sp>
      <p:cxnSp>
        <p:nvCxnSpPr>
          <p:cNvPr id="7" name="Straight Connector 6">
            <a:extLst>
              <a:ext uri="{FF2B5EF4-FFF2-40B4-BE49-F238E27FC236}">
                <a16:creationId xmlns:a16="http://schemas.microsoft.com/office/drawing/2014/main" id="{C838CA37-2823-9644-B930-B57AECF7C49F}"/>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962A6E6-CB97-E640-8D46-7EEAD5ADB15B}"/>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7030" t="19992" r="24244" b="21339"/>
          <a:stretch/>
        </p:blipFill>
        <p:spPr>
          <a:xfrm>
            <a:off x="1971357" y="1828793"/>
            <a:ext cx="5212080" cy="402336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83E165A3-7B42-F44D-80B0-40E6DC7685DC}"/>
              </a:ext>
            </a:extLst>
          </p:cNvPr>
          <p:cNvSpPr txBox="1">
            <a:spLocks/>
          </p:cNvSpPr>
          <p:nvPr/>
        </p:nvSpPr>
        <p:spPr>
          <a:xfrm>
            <a:off x="457202" y="434977"/>
            <a:ext cx="9100457" cy="490539"/>
          </a:xfrm>
          <a:prstGeom prst="rect">
            <a:avLst/>
          </a:prstGeom>
        </p:spPr>
        <p:txBody>
          <a:bodyPr lIns="0" tIns="0" r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spc="-71" dirty="0">
                <a:solidFill>
                  <a:srgbClr val="005F7D"/>
                </a:solidFill>
                <a:latin typeface="Georgia" charset="0"/>
              </a:rPr>
              <a:t>Person to person help to craft and execute</a:t>
            </a:r>
          </a:p>
          <a:p>
            <a:pPr eaLnBrk="1" hangingPunct="1">
              <a:defRPr/>
            </a:pPr>
            <a:r>
              <a:rPr lang="en-US" sz="3600" spc="-71" dirty="0">
                <a:solidFill>
                  <a:srgbClr val="005F7D"/>
                </a:solidFill>
                <a:latin typeface="Georgia" charset="0"/>
              </a:rPr>
              <a:t>Your unique strategy.</a:t>
            </a:r>
          </a:p>
        </p:txBody>
      </p:sp>
      <p:sp>
        <p:nvSpPr>
          <p:cNvPr id="4" name="TextBox 3">
            <a:extLst>
              <a:ext uri="{FF2B5EF4-FFF2-40B4-BE49-F238E27FC236}">
                <a16:creationId xmlns:a16="http://schemas.microsoft.com/office/drawing/2014/main" id="{8A12550A-52E2-7E4A-A79E-AB1DF09FF6AF}"/>
              </a:ext>
            </a:extLst>
          </p:cNvPr>
          <p:cNvSpPr txBox="1"/>
          <p:nvPr/>
        </p:nvSpPr>
        <p:spPr>
          <a:xfrm>
            <a:off x="8686800" y="6400800"/>
            <a:ext cx="418115" cy="415755"/>
          </a:xfrm>
          <a:prstGeom prst="rect">
            <a:avLst/>
          </a:prstGeom>
          <a:noFill/>
        </p:spPr>
        <p:txBody>
          <a:bodyPr wrap="square" rtlCol="0">
            <a:spAutoFit/>
          </a:bodyPr>
          <a:lstStyle/>
          <a:p>
            <a:r>
              <a:rPr lang="en-US" sz="1051" dirty="0">
                <a:latin typeface="Effra Pro" panose="020B0603020203020204" pitchFamily="34" charset="0"/>
              </a:rPr>
              <a:t>27</a:t>
            </a:r>
          </a:p>
          <a:p>
            <a:endParaRPr lang="en-US" sz="1051" dirty="0">
              <a:latin typeface="Effra Pro" panose="020B0603020203020204" pitchFamily="34" charset="0"/>
            </a:endParaRPr>
          </a:p>
        </p:txBody>
      </p:sp>
      <p:pic>
        <p:nvPicPr>
          <p:cNvPr id="17" name="Picture 16">
            <a:extLst>
              <a:ext uri="{FF2B5EF4-FFF2-40B4-BE49-F238E27FC236}">
                <a16:creationId xmlns:a16="http://schemas.microsoft.com/office/drawing/2014/main" id="{BC58376D-4842-4116-AF0C-06710746E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50" y="1458687"/>
            <a:ext cx="9297604" cy="4800599"/>
          </a:xfrm>
          <a:prstGeom prst="rect">
            <a:avLst/>
          </a:prstGeom>
        </p:spPr>
      </p:pic>
      <p:pic>
        <p:nvPicPr>
          <p:cNvPr id="19" name="Picture 18">
            <a:extLst>
              <a:ext uri="{FF2B5EF4-FFF2-40B4-BE49-F238E27FC236}">
                <a16:creationId xmlns:a16="http://schemas.microsoft.com/office/drawing/2014/main" id="{160338B4-A2E9-4F36-A6BC-ED74C6E3B780}"/>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4497" r="21679"/>
          <a:stretch/>
        </p:blipFill>
        <p:spPr>
          <a:xfrm>
            <a:off x="466344" y="2373087"/>
            <a:ext cx="1938528" cy="2971800"/>
          </a:xfrm>
          <a:prstGeom prst="rect">
            <a:avLst/>
          </a:prstGeom>
        </p:spPr>
      </p:pic>
    </p:spTree>
    <p:extLst>
      <p:ext uri="{BB962C8B-B14F-4D97-AF65-F5344CB8AC3E}">
        <p14:creationId xmlns:p14="http://schemas.microsoft.com/office/powerpoint/2010/main" val="2353395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44728-7620-CC45-889D-170F29BBAA4B}"/>
              </a:ext>
            </a:extLst>
          </p:cNvPr>
          <p:cNvSpPr/>
          <p:nvPr/>
        </p:nvSpPr>
        <p:spPr>
          <a:xfrm>
            <a:off x="0" y="6"/>
            <a:ext cx="9144000" cy="6857995"/>
          </a:xfrm>
          <a:prstGeom prst="rect">
            <a:avLst/>
          </a:prstGeom>
          <a:solidFill>
            <a:srgbClr val="2E87B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graphicFrame>
        <p:nvGraphicFramePr>
          <p:cNvPr id="8" name="Object 7" hidden="1"/>
          <p:cNvGraphicFramePr>
            <a:graphicFrameLocks noChangeAspect="1"/>
          </p:cNvGraphicFramePr>
          <p:nvPr>
            <p:custDataLst>
              <p:tags r:id="rId1"/>
            </p:custDataLst>
          </p:nvPr>
        </p:nvGraphicFramePr>
        <p:xfrm>
          <a:off x="-1521880" y="2121"/>
          <a:ext cx="2117" cy="211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8" name="Object 7" hidden="1"/>
                      <p:cNvPicPr/>
                      <p:nvPr/>
                    </p:nvPicPr>
                    <p:blipFill>
                      <a:blip r:embed="rId5"/>
                      <a:stretch>
                        <a:fillRect/>
                      </a:stretch>
                    </p:blipFill>
                    <p:spPr>
                      <a:xfrm>
                        <a:off x="-1521880" y="2121"/>
                        <a:ext cx="2117" cy="2117"/>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B27E50E-E4E2-41A0-977C-48B382A65FB2}"/>
              </a:ext>
            </a:extLst>
          </p:cNvPr>
          <p:cNvSpPr>
            <a:spLocks noGrp="1"/>
          </p:cNvSpPr>
          <p:nvPr>
            <p:ph type="title"/>
          </p:nvPr>
        </p:nvSpPr>
        <p:spPr/>
        <p:txBody>
          <a:bodyPr>
            <a:normAutofit fontScale="90000"/>
          </a:bodyPr>
          <a:lstStyle/>
          <a:p>
            <a:endParaRPr lang="en-US" sz="2667" dirty="0"/>
          </a:p>
        </p:txBody>
      </p:sp>
      <p:graphicFrame>
        <p:nvGraphicFramePr>
          <p:cNvPr id="17" name="Table 16">
            <a:extLst>
              <a:ext uri="{FF2B5EF4-FFF2-40B4-BE49-F238E27FC236}">
                <a16:creationId xmlns:a16="http://schemas.microsoft.com/office/drawing/2014/main" id="{A5DD7C53-C438-41C8-BE8F-5C81D4904253}"/>
              </a:ext>
            </a:extLst>
          </p:cNvPr>
          <p:cNvGraphicFramePr>
            <a:graphicFrameLocks noGrp="1"/>
          </p:cNvGraphicFramePr>
          <p:nvPr>
            <p:extLst>
              <p:ext uri="{D42A27DB-BD31-4B8C-83A1-F6EECF244321}">
                <p14:modId xmlns:p14="http://schemas.microsoft.com/office/powerpoint/2010/main" val="4089848108"/>
              </p:ext>
            </p:extLst>
          </p:nvPr>
        </p:nvGraphicFramePr>
        <p:xfrm>
          <a:off x="578412" y="1475293"/>
          <a:ext cx="7672487" cy="2280920"/>
        </p:xfrm>
        <a:graphic>
          <a:graphicData uri="http://schemas.openxmlformats.org/drawingml/2006/table">
            <a:tbl>
              <a:tblPr firstRow="1" bandRow="1">
                <a:tableStyleId>{5C22544A-7EE6-4342-B048-85BDC9FD1C3A}</a:tableStyleId>
              </a:tblPr>
              <a:tblGrid>
                <a:gridCol w="3982229">
                  <a:extLst>
                    <a:ext uri="{9D8B030D-6E8A-4147-A177-3AD203B41FA5}">
                      <a16:colId xmlns:a16="http://schemas.microsoft.com/office/drawing/2014/main" val="2273065388"/>
                    </a:ext>
                  </a:extLst>
                </a:gridCol>
                <a:gridCol w="3690258">
                  <a:extLst>
                    <a:ext uri="{9D8B030D-6E8A-4147-A177-3AD203B41FA5}">
                      <a16:colId xmlns:a16="http://schemas.microsoft.com/office/drawing/2014/main" val="2899926323"/>
                    </a:ext>
                  </a:extLst>
                </a:gridCol>
              </a:tblGrid>
              <a:tr h="447040">
                <a:tc>
                  <a:txBody>
                    <a:bodyPr/>
                    <a:lstStyle/>
                    <a:p>
                      <a:pPr algn="l"/>
                      <a:r>
                        <a:rPr lang="en-US" sz="1800" b="1" dirty="0">
                          <a:solidFill>
                            <a:srgbClr val="005F7D"/>
                          </a:solidFill>
                          <a:latin typeface="+mn-lt"/>
                        </a:rPr>
                        <a:t>As a New York Life </a:t>
                      </a:r>
                      <a:br>
                        <a:rPr lang="en-US" sz="1800" b="1" dirty="0">
                          <a:solidFill>
                            <a:srgbClr val="005F7D"/>
                          </a:solidFill>
                          <a:latin typeface="+mn-lt"/>
                        </a:rPr>
                      </a:br>
                      <a:r>
                        <a:rPr lang="en-US" sz="1800" b="1" dirty="0">
                          <a:solidFill>
                            <a:srgbClr val="005F7D"/>
                          </a:solidFill>
                          <a:latin typeface="+mn-lt"/>
                        </a:rPr>
                        <a:t>Agent, we…</a:t>
                      </a:r>
                    </a:p>
                  </a:txBody>
                  <a:tcPr marL="121920" marR="121920" marT="60960" marB="6096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1800" b="1" dirty="0">
                          <a:solidFill>
                            <a:srgbClr val="005F7D"/>
                          </a:solidFill>
                          <a:latin typeface="+mn-lt"/>
                        </a:rPr>
                        <a:t>Why choose </a:t>
                      </a:r>
                      <a:br>
                        <a:rPr lang="en-US" sz="1800" b="1" dirty="0">
                          <a:solidFill>
                            <a:srgbClr val="005F7D"/>
                          </a:solidFill>
                          <a:latin typeface="+mn-lt"/>
                        </a:rPr>
                      </a:br>
                      <a:r>
                        <a:rPr lang="en-US" sz="1800" b="1" dirty="0">
                          <a:solidFill>
                            <a:srgbClr val="005F7D"/>
                          </a:solidFill>
                          <a:latin typeface="+mn-lt"/>
                        </a:rPr>
                        <a:t>New York Life?</a:t>
                      </a:r>
                    </a:p>
                  </a:txBody>
                  <a:tcPr marL="121920" marR="121920" marT="60960" marB="6096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7273167"/>
                  </a:ext>
                </a:extLst>
              </a:tr>
              <a:tr h="1595120">
                <a:tc>
                  <a:txBody>
                    <a:bodyPr/>
                    <a:lstStyle/>
                    <a:p>
                      <a:pPr marL="182880" indent="-182880" algn="l">
                        <a:spcAft>
                          <a:spcPts val="200"/>
                        </a:spcAft>
                        <a:buFont typeface="Arial" panose="020B0604020202020204" pitchFamily="34" charset="0"/>
                        <a:buChar char="•"/>
                      </a:pPr>
                      <a:r>
                        <a:rPr lang="en-US" sz="1600" dirty="0">
                          <a:solidFill>
                            <a:schemeClr val="tx1"/>
                          </a:solidFill>
                          <a:latin typeface="+mn-lt"/>
                        </a:rPr>
                        <a:t>Analyze needs and work with your budget to create the perfect strategy for you and your family.</a:t>
                      </a:r>
                    </a:p>
                    <a:p>
                      <a:pPr marL="182880" indent="-182880" algn="l">
                        <a:spcAft>
                          <a:spcPts val="200"/>
                        </a:spcAft>
                        <a:buFont typeface="Arial" panose="020B0604020202020204" pitchFamily="34" charset="0"/>
                        <a:buChar char="•"/>
                      </a:pPr>
                      <a:r>
                        <a:rPr lang="en-US" sz="1600" dirty="0">
                          <a:solidFill>
                            <a:schemeClr val="tx1"/>
                          </a:solidFill>
                          <a:latin typeface="+mn-lt"/>
                        </a:rPr>
                        <a:t>Focus on the needs of your unique market to provide sound financial guidance.</a:t>
                      </a:r>
                    </a:p>
                  </a:txBody>
                  <a:tcPr marL="121920" marR="121920" marT="60960" marB="60960">
                    <a:lnL w="28575"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82880" indent="-182880" algn="l">
                        <a:spcAft>
                          <a:spcPts val="200"/>
                        </a:spcAft>
                        <a:buFont typeface="Arial" panose="020B0604020202020204" pitchFamily="34" charset="0"/>
                        <a:buChar char="•"/>
                      </a:pPr>
                      <a:r>
                        <a:rPr lang="en-US" sz="1600" dirty="0">
                          <a:solidFill>
                            <a:schemeClr val="tx1"/>
                          </a:solidFill>
                          <a:latin typeface="+mn-lt"/>
                        </a:rPr>
                        <a:t>New York Life has been protecting our policy holders and keeping their promises since 1845.</a:t>
                      </a:r>
                    </a:p>
                    <a:p>
                      <a:pPr marL="182880" indent="-182880" algn="l">
                        <a:spcAft>
                          <a:spcPts val="200"/>
                        </a:spcAft>
                        <a:buFont typeface="Arial" panose="020B0604020202020204" pitchFamily="34" charset="0"/>
                        <a:buChar char="•"/>
                      </a:pPr>
                      <a:r>
                        <a:rPr lang="en-US" sz="1600" dirty="0">
                          <a:solidFill>
                            <a:schemeClr val="tx1"/>
                          </a:solidFill>
                          <a:latin typeface="+mn-lt"/>
                        </a:rPr>
                        <a:t>Highest ratings for financial strength currently awarded to any U.S. life insurance company.</a:t>
                      </a:r>
                    </a:p>
                  </a:txBody>
                  <a:tcPr marL="121920" marR="121920" marT="60960" marB="60960">
                    <a:lnL w="12700" cap="flat" cmpd="sng" algn="ctr">
                      <a:no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5384884"/>
                  </a:ext>
                </a:extLst>
              </a:tr>
            </a:tbl>
          </a:graphicData>
        </a:graphic>
      </p:graphicFrame>
      <p:graphicFrame>
        <p:nvGraphicFramePr>
          <p:cNvPr id="18" name="Table 17">
            <a:extLst>
              <a:ext uri="{FF2B5EF4-FFF2-40B4-BE49-F238E27FC236}">
                <a16:creationId xmlns:a16="http://schemas.microsoft.com/office/drawing/2014/main" id="{957C7D0A-C7EA-41E3-91DA-D27AAC89C1CD}"/>
              </a:ext>
            </a:extLst>
          </p:cNvPr>
          <p:cNvGraphicFramePr>
            <a:graphicFrameLocks noGrp="1"/>
          </p:cNvGraphicFramePr>
          <p:nvPr>
            <p:extLst>
              <p:ext uri="{D42A27DB-BD31-4B8C-83A1-F6EECF244321}">
                <p14:modId xmlns:p14="http://schemas.microsoft.com/office/powerpoint/2010/main" val="1602851011"/>
              </p:ext>
            </p:extLst>
          </p:nvPr>
        </p:nvGraphicFramePr>
        <p:xfrm>
          <a:off x="578412" y="4234600"/>
          <a:ext cx="7780387" cy="1604337"/>
        </p:xfrm>
        <a:graphic>
          <a:graphicData uri="http://schemas.openxmlformats.org/drawingml/2006/table">
            <a:tbl>
              <a:tblPr firstRow="1" bandRow="1">
                <a:tableStyleId>{5C22544A-7EE6-4342-B048-85BDC9FD1C3A}</a:tableStyleId>
              </a:tblPr>
              <a:tblGrid>
                <a:gridCol w="1444902">
                  <a:extLst>
                    <a:ext uri="{9D8B030D-6E8A-4147-A177-3AD203B41FA5}">
                      <a16:colId xmlns:a16="http://schemas.microsoft.com/office/drawing/2014/main" val="273506520"/>
                    </a:ext>
                  </a:extLst>
                </a:gridCol>
                <a:gridCol w="2253342">
                  <a:extLst>
                    <a:ext uri="{9D8B030D-6E8A-4147-A177-3AD203B41FA5}">
                      <a16:colId xmlns:a16="http://schemas.microsoft.com/office/drawing/2014/main" val="397433403"/>
                    </a:ext>
                  </a:extLst>
                </a:gridCol>
                <a:gridCol w="1777915">
                  <a:extLst>
                    <a:ext uri="{9D8B030D-6E8A-4147-A177-3AD203B41FA5}">
                      <a16:colId xmlns:a16="http://schemas.microsoft.com/office/drawing/2014/main" val="1675994452"/>
                    </a:ext>
                  </a:extLst>
                </a:gridCol>
                <a:gridCol w="2304228">
                  <a:extLst>
                    <a:ext uri="{9D8B030D-6E8A-4147-A177-3AD203B41FA5}">
                      <a16:colId xmlns:a16="http://schemas.microsoft.com/office/drawing/2014/main" val="3840703670"/>
                    </a:ext>
                  </a:extLst>
                </a:gridCol>
              </a:tblGrid>
              <a:tr h="442973">
                <a:tc>
                  <a:txBody>
                    <a:bodyPr/>
                    <a:lstStyle/>
                    <a:p>
                      <a:r>
                        <a:rPr lang="en-US" sz="2400" b="1" baseline="0" dirty="0">
                          <a:solidFill>
                            <a:srgbClr val="005F7D"/>
                          </a:solidFill>
                          <a:latin typeface="+mn-lt"/>
                        </a:rPr>
                        <a:t>A++</a:t>
                      </a:r>
                    </a:p>
                  </a:txBody>
                  <a:tcPr marL="243840" marR="243840" marT="60960" marB="60960">
                    <a:lnL w="6350" cap="flat" cmpd="sng" algn="ctr">
                      <a:noFill/>
                      <a:prstDash val="solid"/>
                      <a:round/>
                      <a:headEnd type="none" w="med" len="med"/>
                      <a:tailEnd type="none" w="med" len="med"/>
                    </a:lnL>
                    <a:lnR w="6350" cap="flat" cmpd="sng" algn="ctr">
                      <a:solidFill>
                        <a:srgbClr val="586F9B"/>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baseline="0" dirty="0">
                          <a:solidFill>
                            <a:srgbClr val="005F7D"/>
                          </a:solidFill>
                          <a:latin typeface="+mn-lt"/>
                        </a:rPr>
                        <a:t>AAA</a:t>
                      </a:r>
                    </a:p>
                  </a:txBody>
                  <a:tcPr marL="243840" marR="243840" marT="60960" marB="60960">
                    <a:lnL w="6350" cap="flat" cmpd="sng" algn="ctr">
                      <a:solidFill>
                        <a:srgbClr val="586F9B"/>
                      </a:solidFill>
                      <a:prstDash val="solid"/>
                      <a:round/>
                      <a:headEnd type="none" w="med" len="med"/>
                      <a:tailEnd type="none" w="med" len="med"/>
                    </a:lnL>
                    <a:lnR w="6350" cap="flat" cmpd="sng" algn="ctr">
                      <a:solidFill>
                        <a:srgbClr val="586F9B"/>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baseline="0" dirty="0" err="1">
                          <a:solidFill>
                            <a:srgbClr val="005F7D"/>
                          </a:solidFill>
                          <a:latin typeface="+mn-lt"/>
                        </a:rPr>
                        <a:t>Aaa</a:t>
                      </a:r>
                      <a:endParaRPr lang="en-US" sz="2400" b="1" baseline="0" dirty="0">
                        <a:solidFill>
                          <a:srgbClr val="005F7D"/>
                        </a:solidFill>
                        <a:latin typeface="+mn-lt"/>
                      </a:endParaRPr>
                    </a:p>
                  </a:txBody>
                  <a:tcPr marL="243840" marR="243840" marT="60960" marB="60960">
                    <a:lnL w="6350" cap="flat" cmpd="sng" algn="ctr">
                      <a:solidFill>
                        <a:srgbClr val="586F9B"/>
                      </a:solidFill>
                      <a:prstDash val="solid"/>
                      <a:round/>
                      <a:headEnd type="none" w="med" len="med"/>
                      <a:tailEnd type="none" w="med" len="med"/>
                    </a:lnL>
                    <a:lnR w="6350" cap="flat" cmpd="sng" algn="ctr">
                      <a:solidFill>
                        <a:srgbClr val="586F9B"/>
                      </a:solid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baseline="0" dirty="0">
                          <a:solidFill>
                            <a:srgbClr val="005F7D"/>
                          </a:solidFill>
                          <a:latin typeface="+mn-lt"/>
                        </a:rPr>
                        <a:t>AA+</a:t>
                      </a:r>
                    </a:p>
                  </a:txBody>
                  <a:tcPr marL="243840" marR="243840" marT="60960" marB="60960">
                    <a:lnL w="6350" cap="flat" cmpd="sng" algn="ctr">
                      <a:solidFill>
                        <a:srgbClr val="586F9B"/>
                      </a:solidFill>
                      <a:prstDash val="solid"/>
                      <a:round/>
                      <a:headEnd type="none" w="med" len="med"/>
                      <a:tailEnd type="none" w="med" len="med"/>
                    </a:lnL>
                    <a:lnR w="635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635072"/>
                  </a:ext>
                </a:extLst>
              </a:tr>
              <a:tr h="636773">
                <a:tc>
                  <a:txBody>
                    <a:bodyPr/>
                    <a:lstStyle/>
                    <a:p>
                      <a:r>
                        <a:rPr lang="en-US" sz="1900" baseline="0" dirty="0">
                          <a:solidFill>
                            <a:srgbClr val="005F7D"/>
                          </a:solidFill>
                          <a:latin typeface="+mn-lt"/>
                        </a:rPr>
                        <a:t>Superior</a:t>
                      </a:r>
                    </a:p>
                  </a:txBody>
                  <a:tcPr marL="243840" marR="243840" marT="60960" marB="60960">
                    <a:lnL w="6350" cap="flat" cmpd="sng" algn="ctr">
                      <a:noFill/>
                      <a:prstDash val="solid"/>
                      <a:round/>
                      <a:headEnd type="none" w="med" len="med"/>
                      <a:tailEnd type="none" w="med" len="med"/>
                    </a:lnL>
                    <a:lnR w="6350" cap="flat" cmpd="sng" algn="ctr">
                      <a:solidFill>
                        <a:srgbClr val="586F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baseline="0" dirty="0">
                          <a:solidFill>
                            <a:srgbClr val="005F7D"/>
                          </a:solidFill>
                          <a:latin typeface="+mn-lt"/>
                        </a:rPr>
                        <a:t>Exceptionally Strong</a:t>
                      </a:r>
                    </a:p>
                  </a:txBody>
                  <a:tcPr marL="243840" marR="243840" marT="60960" marB="60960">
                    <a:lnL w="6350" cap="flat" cmpd="sng" algn="ctr">
                      <a:solidFill>
                        <a:srgbClr val="586F9B"/>
                      </a:solidFill>
                      <a:prstDash val="solid"/>
                      <a:round/>
                      <a:headEnd type="none" w="med" len="med"/>
                      <a:tailEnd type="none" w="med" len="med"/>
                    </a:lnL>
                    <a:lnR w="6350" cap="flat" cmpd="sng" algn="ctr">
                      <a:solidFill>
                        <a:srgbClr val="586F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baseline="0" dirty="0">
                          <a:solidFill>
                            <a:srgbClr val="005F7D"/>
                          </a:solidFill>
                          <a:latin typeface="+mn-lt"/>
                        </a:rPr>
                        <a:t>Exceptional</a:t>
                      </a:r>
                    </a:p>
                  </a:txBody>
                  <a:tcPr marL="243840" marR="243840" marT="60960" marB="60960">
                    <a:lnL w="6350" cap="flat" cmpd="sng" algn="ctr">
                      <a:solidFill>
                        <a:srgbClr val="586F9B"/>
                      </a:solidFill>
                      <a:prstDash val="solid"/>
                      <a:round/>
                      <a:headEnd type="none" w="med" len="med"/>
                      <a:tailEnd type="none" w="med" len="med"/>
                    </a:lnL>
                    <a:lnR w="6350" cap="flat" cmpd="sng" algn="ctr">
                      <a:solidFill>
                        <a:srgbClr val="586F9B"/>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900" baseline="0" dirty="0">
                          <a:solidFill>
                            <a:srgbClr val="005F7D"/>
                          </a:solidFill>
                          <a:latin typeface="+mn-lt"/>
                        </a:rPr>
                        <a:t>Very Strong</a:t>
                      </a:r>
                    </a:p>
                  </a:txBody>
                  <a:tcPr marL="243840" marR="243840" marT="60960" marB="60960">
                    <a:lnL w="6350" cap="flat" cmpd="sng" algn="ctr">
                      <a:solidFill>
                        <a:srgbClr val="586F9B"/>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0996700"/>
                  </a:ext>
                </a:extLst>
              </a:tr>
              <a:tr h="415617">
                <a:tc>
                  <a:txBody>
                    <a:bodyPr/>
                    <a:lstStyle/>
                    <a:p>
                      <a:r>
                        <a:rPr lang="en-US" sz="1600" b="0" baseline="0" dirty="0">
                          <a:solidFill>
                            <a:schemeClr val="tx1">
                              <a:lumMod val="65000"/>
                              <a:lumOff val="35000"/>
                            </a:schemeClr>
                          </a:solidFill>
                          <a:latin typeface="+mn-lt"/>
                        </a:rPr>
                        <a:t>A.M. Best</a:t>
                      </a:r>
                    </a:p>
                  </a:txBody>
                  <a:tcPr marL="243840" marR="243840" marT="60960" marB="60960">
                    <a:lnL w="6350" cap="flat" cmpd="sng" algn="ctr">
                      <a:noFill/>
                      <a:prstDash val="solid"/>
                      <a:round/>
                      <a:headEnd type="none" w="med" len="med"/>
                      <a:tailEnd type="none" w="med" len="med"/>
                    </a:lnL>
                    <a:lnR w="6350" cap="flat" cmpd="sng" algn="ctr">
                      <a:solidFill>
                        <a:srgbClr val="586F9B"/>
                      </a:solid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baseline="0" dirty="0">
                          <a:solidFill>
                            <a:schemeClr val="tx1">
                              <a:lumMod val="65000"/>
                              <a:lumOff val="35000"/>
                            </a:schemeClr>
                          </a:solidFill>
                          <a:latin typeface="+mn-lt"/>
                        </a:rPr>
                        <a:t>Fitch</a:t>
                      </a:r>
                    </a:p>
                  </a:txBody>
                  <a:tcPr marL="243840" marR="243840" marT="60960" marB="60960">
                    <a:lnL w="6350" cap="flat" cmpd="sng" algn="ctr">
                      <a:solidFill>
                        <a:srgbClr val="586F9B"/>
                      </a:solidFill>
                      <a:prstDash val="solid"/>
                      <a:round/>
                      <a:headEnd type="none" w="med" len="med"/>
                      <a:tailEnd type="none" w="med" len="med"/>
                    </a:lnL>
                    <a:lnR w="6350" cap="flat" cmpd="sng" algn="ctr">
                      <a:solidFill>
                        <a:srgbClr val="586F9B"/>
                      </a:solid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baseline="0" dirty="0">
                          <a:solidFill>
                            <a:schemeClr val="tx1">
                              <a:lumMod val="65000"/>
                              <a:lumOff val="35000"/>
                            </a:schemeClr>
                          </a:solidFill>
                          <a:latin typeface="+mn-lt"/>
                        </a:rPr>
                        <a:t>Moody’s</a:t>
                      </a:r>
                    </a:p>
                  </a:txBody>
                  <a:tcPr marL="243840" marR="243840" marT="60960" marB="60960">
                    <a:lnL w="6350" cap="flat" cmpd="sng" algn="ctr">
                      <a:solidFill>
                        <a:srgbClr val="586F9B"/>
                      </a:solidFill>
                      <a:prstDash val="solid"/>
                      <a:round/>
                      <a:headEnd type="none" w="med" len="med"/>
                      <a:tailEnd type="none" w="med" len="med"/>
                    </a:lnL>
                    <a:lnR w="6350" cap="flat" cmpd="sng" algn="ctr">
                      <a:solidFill>
                        <a:srgbClr val="586F9B"/>
                      </a:solid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baseline="0" dirty="0">
                          <a:solidFill>
                            <a:schemeClr val="tx1">
                              <a:lumMod val="65000"/>
                              <a:lumOff val="35000"/>
                            </a:schemeClr>
                          </a:solidFill>
                          <a:latin typeface="+mn-lt"/>
                        </a:rPr>
                        <a:t>Standard &amp; Poor’s</a:t>
                      </a:r>
                    </a:p>
                  </a:txBody>
                  <a:tcPr marL="243840" marR="243840" marT="60960" marB="60960">
                    <a:lnL w="6350" cap="flat" cmpd="sng" algn="ctr">
                      <a:solidFill>
                        <a:srgbClr val="586F9B"/>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1882660"/>
                  </a:ext>
                </a:extLst>
              </a:tr>
            </a:tbl>
          </a:graphicData>
        </a:graphic>
      </p:graphicFrame>
      <p:sp>
        <p:nvSpPr>
          <p:cNvPr id="16" name="Rectangle 15">
            <a:extLst>
              <a:ext uri="{FF2B5EF4-FFF2-40B4-BE49-F238E27FC236}">
                <a16:creationId xmlns:a16="http://schemas.microsoft.com/office/drawing/2014/main" id="{968BAC30-0E76-4A46-94A5-A50330B79DA4}"/>
              </a:ext>
            </a:extLst>
          </p:cNvPr>
          <p:cNvSpPr/>
          <p:nvPr/>
        </p:nvSpPr>
        <p:spPr>
          <a:xfrm>
            <a:off x="588817" y="6280382"/>
            <a:ext cx="4595742" cy="328295"/>
          </a:xfrm>
          <a:prstGeom prst="rect">
            <a:avLst/>
          </a:prstGeom>
        </p:spPr>
        <p:txBody>
          <a:bodyPr wrap="square" lIns="0" tIns="0" rIns="0" bIns="0" anchor="b">
            <a:noAutofit/>
          </a:bodyPr>
          <a:lstStyle/>
          <a:p>
            <a:pPr defTabSz="914332" fontAlgn="auto">
              <a:spcBef>
                <a:spcPts val="0"/>
              </a:spcBef>
              <a:spcAft>
                <a:spcPts val="0"/>
              </a:spcAft>
            </a:pPr>
            <a:r>
              <a:rPr lang="en-US" sz="800" dirty="0">
                <a:solidFill>
                  <a:schemeClr val="tx1">
                    <a:lumMod val="65000"/>
                    <a:lumOff val="35000"/>
                  </a:schemeClr>
                </a:solidFill>
                <a:latin typeface="+mn-lt"/>
                <a:ea typeface="+mn-ea"/>
              </a:rPr>
              <a:t>Source: Individual independent rating agency commentary as of August 09, 2022.</a:t>
            </a:r>
          </a:p>
        </p:txBody>
      </p:sp>
      <p:sp>
        <p:nvSpPr>
          <p:cNvPr id="9" name="Title 2">
            <a:extLst>
              <a:ext uri="{FF2B5EF4-FFF2-40B4-BE49-F238E27FC236}">
                <a16:creationId xmlns:a16="http://schemas.microsoft.com/office/drawing/2014/main" id="{7DB77F66-E93A-CD4B-A6E1-D2ABFF66068F}"/>
              </a:ext>
            </a:extLst>
          </p:cNvPr>
          <p:cNvSpPr txBox="1">
            <a:spLocks/>
          </p:cNvSpPr>
          <p:nvPr/>
        </p:nvSpPr>
        <p:spPr>
          <a:xfrm>
            <a:off x="457200" y="457200"/>
            <a:ext cx="6907212" cy="475488"/>
          </a:xfrm>
          <a:prstGeom prst="rect">
            <a:avLst/>
          </a:prstGeom>
        </p:spPr>
        <p:txBody>
          <a:bodyPr lIns="0" tIns="0" r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spc="-71" dirty="0">
                <a:solidFill>
                  <a:srgbClr val="005F7D"/>
                </a:solidFill>
                <a:latin typeface="Georgia" charset="0"/>
              </a:rPr>
              <a:t>Why work with New York Life?</a:t>
            </a:r>
          </a:p>
        </p:txBody>
      </p:sp>
      <p:cxnSp>
        <p:nvCxnSpPr>
          <p:cNvPr id="10" name="Straight Connector 9">
            <a:extLst>
              <a:ext uri="{FF2B5EF4-FFF2-40B4-BE49-F238E27FC236}">
                <a16:creationId xmlns:a16="http://schemas.microsoft.com/office/drawing/2014/main" id="{C4614ADC-8775-624E-BD28-2EA7D7609FFF}"/>
              </a:ext>
            </a:extLst>
          </p:cNvPr>
          <p:cNvCxnSpPr/>
          <p:nvPr/>
        </p:nvCxnSpPr>
        <p:spPr>
          <a:xfrm>
            <a:off x="457199" y="120399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0CDD9C-2BC9-0149-AFEA-2E5770CE9AD1}"/>
              </a:ext>
            </a:extLst>
          </p:cNvPr>
          <p:cNvSpPr txBox="1"/>
          <p:nvPr/>
        </p:nvSpPr>
        <p:spPr>
          <a:xfrm>
            <a:off x="8686800" y="6400800"/>
            <a:ext cx="418115" cy="415755"/>
          </a:xfrm>
          <a:prstGeom prst="rect">
            <a:avLst/>
          </a:prstGeom>
          <a:noFill/>
        </p:spPr>
        <p:txBody>
          <a:bodyPr wrap="square" rtlCol="0">
            <a:spAutoFit/>
          </a:bodyPr>
          <a:lstStyle/>
          <a:p>
            <a:r>
              <a:rPr lang="en-US" sz="1051" dirty="0">
                <a:latin typeface="Effra Pro" panose="020B0603020203020204" pitchFamily="34" charset="0"/>
              </a:rPr>
              <a:t>28</a:t>
            </a:r>
          </a:p>
          <a:p>
            <a:endParaRPr lang="en-US" sz="1051" dirty="0">
              <a:latin typeface="Effra Pro" panose="020B0603020203020204" pitchFamily="34" charset="0"/>
            </a:endParaRPr>
          </a:p>
        </p:txBody>
      </p:sp>
    </p:spTree>
    <p:extLst>
      <p:ext uri="{BB962C8B-B14F-4D97-AF65-F5344CB8AC3E}">
        <p14:creationId xmlns:p14="http://schemas.microsoft.com/office/powerpoint/2010/main" val="69084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idx="4294967295"/>
          </p:nvPr>
        </p:nvSpPr>
        <p:spPr>
          <a:xfrm>
            <a:off x="457200" y="457206"/>
            <a:ext cx="4344987" cy="473075"/>
          </a:xfrm>
          <a:prstGeom prst="rect">
            <a:avLst/>
          </a:prstGeom>
        </p:spPr>
        <p:txBody>
          <a:bodyPr lIns="0" tIns="0" rIns="0" bIns="0"/>
          <a:lstStyle/>
          <a:p>
            <a:pPr eaLnBrk="1" hangingPunct="1">
              <a:defRPr/>
            </a:pPr>
            <a:r>
              <a:rPr lang="en-US" sz="3600" spc="-71" dirty="0">
                <a:solidFill>
                  <a:srgbClr val="005F7D"/>
                </a:solidFill>
                <a:ea typeface="+mj-ea"/>
                <a:cs typeface="+mj-cs"/>
              </a:rPr>
              <a:t>Disclosure statement.</a:t>
            </a:r>
          </a:p>
        </p:txBody>
      </p:sp>
      <p:sp>
        <p:nvSpPr>
          <p:cNvPr id="21506" name="Content Placeholder 2"/>
          <p:cNvSpPr>
            <a:spLocks noGrp="1"/>
          </p:cNvSpPr>
          <p:nvPr>
            <p:ph idx="4294967295"/>
          </p:nvPr>
        </p:nvSpPr>
        <p:spPr bwMode="auto">
          <a:xfrm>
            <a:off x="443342" y="2217738"/>
            <a:ext cx="7588251" cy="3108325"/>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eaLnBrk="1" hangingPunct="1">
              <a:lnSpc>
                <a:spcPts val="2200"/>
              </a:lnSpc>
              <a:spcBef>
                <a:spcPts val="1000"/>
              </a:spcBef>
            </a:pPr>
            <a:r>
              <a:rPr lang="en-US" sz="1800" b="1" dirty="0">
                <a:solidFill>
                  <a:srgbClr val="0A3C53"/>
                </a:solidFill>
                <a:latin typeface="Tahoma" charset="0"/>
              </a:rPr>
              <a:t>This is an informational and life insurance sales presentation.</a:t>
            </a:r>
          </a:p>
          <a:p>
            <a:pPr marL="0" indent="0" eaLnBrk="1" hangingPunct="1">
              <a:lnSpc>
                <a:spcPts val="2200"/>
              </a:lnSpc>
              <a:spcBef>
                <a:spcPts val="1000"/>
              </a:spcBef>
            </a:pPr>
            <a:r>
              <a:rPr lang="en-US" sz="1800" dirty="0">
                <a:solidFill>
                  <a:srgbClr val="0A3C53"/>
                </a:solidFill>
                <a:latin typeface="Tahoma" charset="0"/>
              </a:rPr>
              <a:t>Please note that individual situations can vary.</a:t>
            </a:r>
          </a:p>
          <a:p>
            <a:pPr marL="0" indent="0" eaLnBrk="1" hangingPunct="1">
              <a:lnSpc>
                <a:spcPts val="2200"/>
              </a:lnSpc>
              <a:spcBef>
                <a:spcPts val="1000"/>
              </a:spcBef>
            </a:pPr>
            <a:r>
              <a:rPr lang="en-US" sz="1800" dirty="0">
                <a:solidFill>
                  <a:srgbClr val="0A3C53"/>
                </a:solidFill>
                <a:latin typeface="Tahoma" charset="0"/>
              </a:rPr>
              <a:t>Neither the information presented nor any opinion expressed </a:t>
            </a:r>
            <a:br>
              <a:rPr lang="en-US" sz="1800" dirty="0">
                <a:solidFill>
                  <a:srgbClr val="0A3C53"/>
                </a:solidFill>
                <a:latin typeface="Tahoma" charset="0"/>
              </a:rPr>
            </a:br>
            <a:r>
              <a:rPr lang="en-US" sz="1800" dirty="0">
                <a:solidFill>
                  <a:srgbClr val="0A3C53"/>
                </a:solidFill>
                <a:latin typeface="Tahoma" charset="0"/>
              </a:rPr>
              <a:t>constitutes a solicitation for the purchase or sale of any </a:t>
            </a:r>
            <a:br>
              <a:rPr lang="en-US" sz="1800" dirty="0">
                <a:solidFill>
                  <a:srgbClr val="0A3C53"/>
                </a:solidFill>
                <a:latin typeface="Tahoma" charset="0"/>
              </a:rPr>
            </a:br>
            <a:r>
              <a:rPr lang="en-US" sz="1800" dirty="0">
                <a:solidFill>
                  <a:srgbClr val="0A3C53"/>
                </a:solidFill>
                <a:latin typeface="Tahoma" charset="0"/>
              </a:rPr>
              <a:t>specific security.</a:t>
            </a:r>
          </a:p>
          <a:p>
            <a:pPr marL="0" indent="0" eaLnBrk="1" hangingPunct="1">
              <a:lnSpc>
                <a:spcPts val="2200"/>
              </a:lnSpc>
              <a:spcBef>
                <a:spcPts val="1000"/>
              </a:spcBef>
            </a:pPr>
            <a:r>
              <a:rPr lang="en-US" sz="1800" dirty="0">
                <a:solidFill>
                  <a:srgbClr val="0A3C53"/>
                </a:solidFill>
                <a:latin typeface="Tahoma" charset="0"/>
              </a:rPr>
              <a:t>Neither New York Life Insurance Company nor its agents or affiliates provide tax, legal or accounting advice.</a:t>
            </a:r>
          </a:p>
          <a:p>
            <a:pPr marL="0" indent="0" eaLnBrk="1" hangingPunct="1">
              <a:lnSpc>
                <a:spcPts val="2200"/>
              </a:lnSpc>
              <a:spcBef>
                <a:spcPts val="1000"/>
              </a:spcBef>
            </a:pPr>
            <a:r>
              <a:rPr lang="en-US" sz="1800" dirty="0">
                <a:solidFill>
                  <a:srgbClr val="0A3C53"/>
                </a:solidFill>
                <a:latin typeface="Tahoma" charset="0"/>
              </a:rPr>
              <a:t>Please consult your tax, legal or accounting professional before making any decisions.</a:t>
            </a:r>
          </a:p>
        </p:txBody>
      </p:sp>
      <p:sp>
        <p:nvSpPr>
          <p:cNvPr id="6" name="TextBox 5">
            <a:extLst>
              <a:ext uri="{FF2B5EF4-FFF2-40B4-BE49-F238E27FC236}">
                <a16:creationId xmlns:a16="http://schemas.microsoft.com/office/drawing/2014/main" id="{F6BF2E94-4B0A-4D06-8D7B-19B0F4065D4F}"/>
              </a:ext>
            </a:extLst>
          </p:cNvPr>
          <p:cNvSpPr txBox="1"/>
          <p:nvPr/>
        </p:nvSpPr>
        <p:spPr>
          <a:xfrm>
            <a:off x="8686800" y="6400800"/>
            <a:ext cx="309307" cy="254044"/>
          </a:xfrm>
          <a:prstGeom prst="rect">
            <a:avLst/>
          </a:prstGeom>
          <a:noFill/>
        </p:spPr>
        <p:txBody>
          <a:bodyPr wrap="square" rtlCol="0">
            <a:spAutoFit/>
          </a:bodyPr>
          <a:lstStyle/>
          <a:p>
            <a:r>
              <a:rPr lang="en-US" sz="1051" dirty="0">
                <a:latin typeface="Effra Pro" panose="020B0603020203020204" pitchFamily="34" charset="0"/>
              </a:rPr>
              <a:t>3</a:t>
            </a:r>
          </a:p>
        </p:txBody>
      </p:sp>
      <p:cxnSp>
        <p:nvCxnSpPr>
          <p:cNvPr id="5" name="Straight Connector 4">
            <a:extLst>
              <a:ext uri="{FF2B5EF4-FFF2-40B4-BE49-F238E27FC236}">
                <a16:creationId xmlns:a16="http://schemas.microsoft.com/office/drawing/2014/main" id="{C1A0BE29-79BD-0747-9A87-2CC52B390232}"/>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6D1C48-FEA7-6D44-BB67-FE5298AF4B89}"/>
              </a:ext>
            </a:extLst>
          </p:cNvPr>
          <p:cNvSpPr/>
          <p:nvPr/>
        </p:nvSpPr>
        <p:spPr>
          <a:xfrm>
            <a:off x="0" y="6"/>
            <a:ext cx="9144000" cy="6857995"/>
          </a:xfrm>
          <a:prstGeom prst="rect">
            <a:avLst/>
          </a:prstGeom>
          <a:solidFill>
            <a:srgbClr val="2E87B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graphicFrame>
        <p:nvGraphicFramePr>
          <p:cNvPr id="6" name="Object 5" hidden="1"/>
          <p:cNvGraphicFramePr>
            <a:graphicFrameLocks noChangeAspect="1"/>
          </p:cNvGraphicFramePr>
          <p:nvPr>
            <p:custDataLst>
              <p:tags r:id="rId1"/>
            </p:custDataLst>
          </p:nvPr>
        </p:nvGraphicFramePr>
        <p:xfrm>
          <a:off x="-1521880" y="2121"/>
          <a:ext cx="2117" cy="2117"/>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6" name="Object 5" hidden="1"/>
                      <p:cNvPicPr/>
                      <p:nvPr/>
                    </p:nvPicPr>
                    <p:blipFill>
                      <a:blip r:embed="rId5"/>
                      <a:stretch>
                        <a:fillRect/>
                      </a:stretch>
                    </p:blipFill>
                    <p:spPr>
                      <a:xfrm>
                        <a:off x="-1521880" y="2121"/>
                        <a:ext cx="2117" cy="2117"/>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B27E50E-E4E2-41A0-977C-48B382A65FB2}"/>
              </a:ext>
            </a:extLst>
          </p:cNvPr>
          <p:cNvSpPr>
            <a:spLocks noGrp="1"/>
          </p:cNvSpPr>
          <p:nvPr>
            <p:ph type="title"/>
          </p:nvPr>
        </p:nvSpPr>
        <p:spPr/>
        <p:txBody>
          <a:bodyPr>
            <a:normAutofit fontScale="90000"/>
          </a:bodyPr>
          <a:lstStyle/>
          <a:p>
            <a:endParaRPr lang="en-US" dirty="0"/>
          </a:p>
        </p:txBody>
      </p:sp>
      <p:sp>
        <p:nvSpPr>
          <p:cNvPr id="18" name="TextBox 17">
            <a:extLst>
              <a:ext uri="{FF2B5EF4-FFF2-40B4-BE49-F238E27FC236}">
                <a16:creationId xmlns:a16="http://schemas.microsoft.com/office/drawing/2014/main" id="{99321012-8019-B344-9BC3-50BB6CB59832}"/>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29</a:t>
            </a:r>
          </a:p>
        </p:txBody>
      </p:sp>
      <p:sp>
        <p:nvSpPr>
          <p:cNvPr id="8" name="Title 2">
            <a:extLst>
              <a:ext uri="{FF2B5EF4-FFF2-40B4-BE49-F238E27FC236}">
                <a16:creationId xmlns:a16="http://schemas.microsoft.com/office/drawing/2014/main" id="{F1BA5D82-6BF4-4243-8520-7474D0948D08}"/>
              </a:ext>
            </a:extLst>
          </p:cNvPr>
          <p:cNvSpPr txBox="1">
            <a:spLocks/>
          </p:cNvSpPr>
          <p:nvPr/>
        </p:nvSpPr>
        <p:spPr>
          <a:xfrm>
            <a:off x="457200" y="457200"/>
            <a:ext cx="6907212" cy="475488"/>
          </a:xfrm>
          <a:prstGeom prst="rect">
            <a:avLst/>
          </a:prstGeom>
        </p:spPr>
        <p:txBody>
          <a:bodyPr lIns="0" tIns="0" r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spc="-71" dirty="0">
                <a:solidFill>
                  <a:srgbClr val="005F7D"/>
                </a:solidFill>
                <a:latin typeface="Georgia" charset="0"/>
              </a:rPr>
              <a:t>Educate yourself.</a:t>
            </a:r>
          </a:p>
        </p:txBody>
      </p:sp>
      <p:cxnSp>
        <p:nvCxnSpPr>
          <p:cNvPr id="9" name="Straight Connector 8">
            <a:extLst>
              <a:ext uri="{FF2B5EF4-FFF2-40B4-BE49-F238E27FC236}">
                <a16:creationId xmlns:a16="http://schemas.microsoft.com/office/drawing/2014/main" id="{B7789237-0018-7247-A2B5-9C3FCC4140F2}"/>
              </a:ext>
            </a:extLst>
          </p:cNvPr>
          <p:cNvCxnSpPr/>
          <p:nvPr/>
        </p:nvCxnSpPr>
        <p:spPr>
          <a:xfrm>
            <a:off x="457199" y="120399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B21CDC-0FFC-2048-BF5E-7F32DB2D6358}"/>
              </a:ext>
            </a:extLst>
          </p:cNvPr>
          <p:cNvSpPr txBox="1"/>
          <p:nvPr/>
        </p:nvSpPr>
        <p:spPr>
          <a:xfrm>
            <a:off x="457199" y="3393855"/>
            <a:ext cx="1430376" cy="538609"/>
          </a:xfrm>
          <a:prstGeom prst="rect">
            <a:avLst/>
          </a:prstGeom>
          <a:noFill/>
        </p:spPr>
        <p:txBody>
          <a:bodyPr wrap="square" tIns="0" rtlCol="0">
            <a:spAutoFit/>
          </a:bodyPr>
          <a:lstStyle/>
          <a:p>
            <a:pPr algn="ctr"/>
            <a:r>
              <a:rPr lang="en-US" sz="1600" b="1" dirty="0">
                <a:solidFill>
                  <a:srgbClr val="005F7D"/>
                </a:solidFill>
                <a:latin typeface="+mn-lt"/>
              </a:rPr>
              <a:t>Think about</a:t>
            </a:r>
          </a:p>
          <a:p>
            <a:pPr algn="ctr"/>
            <a:r>
              <a:rPr lang="en-US" sz="1600" b="1" dirty="0">
                <a:solidFill>
                  <a:srgbClr val="005F7D"/>
                </a:solidFill>
                <a:latin typeface="+mn-lt"/>
              </a:rPr>
              <a:t>Your goals</a:t>
            </a:r>
          </a:p>
        </p:txBody>
      </p:sp>
      <p:cxnSp>
        <p:nvCxnSpPr>
          <p:cNvPr id="11" name="Straight Connector 10">
            <a:extLst>
              <a:ext uri="{FF2B5EF4-FFF2-40B4-BE49-F238E27FC236}">
                <a16:creationId xmlns:a16="http://schemas.microsoft.com/office/drawing/2014/main" id="{1BD9A6C9-4107-464C-B1D1-1EA8A62F02D6}"/>
              </a:ext>
            </a:extLst>
          </p:cNvPr>
          <p:cNvCxnSpPr>
            <a:cxnSpLocks/>
          </p:cNvCxnSpPr>
          <p:nvPr/>
        </p:nvCxnSpPr>
        <p:spPr>
          <a:xfrm>
            <a:off x="2183911" y="2470522"/>
            <a:ext cx="0" cy="1916956"/>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339B54E-EA9B-DC49-808F-D94E7FA4A68B}"/>
              </a:ext>
            </a:extLst>
          </p:cNvPr>
          <p:cNvSpPr txBox="1"/>
          <p:nvPr/>
        </p:nvSpPr>
        <p:spPr>
          <a:xfrm>
            <a:off x="869052" y="2265379"/>
            <a:ext cx="1358284" cy="769441"/>
          </a:xfrm>
          <a:prstGeom prst="rect">
            <a:avLst/>
          </a:prstGeom>
          <a:noFill/>
        </p:spPr>
        <p:txBody>
          <a:bodyPr wrap="square" rtlCol="0">
            <a:spAutoFit/>
          </a:bodyPr>
          <a:lstStyle/>
          <a:p>
            <a:r>
              <a:rPr lang="en-US" sz="4400" dirty="0">
                <a:solidFill>
                  <a:srgbClr val="005F7D"/>
                </a:solidFill>
                <a:latin typeface="+mj-lt"/>
              </a:rPr>
              <a:t>1.</a:t>
            </a:r>
          </a:p>
        </p:txBody>
      </p:sp>
      <p:sp>
        <p:nvSpPr>
          <p:cNvPr id="13" name="TextBox 12">
            <a:extLst>
              <a:ext uri="{FF2B5EF4-FFF2-40B4-BE49-F238E27FC236}">
                <a16:creationId xmlns:a16="http://schemas.microsoft.com/office/drawing/2014/main" id="{64E3A14E-DB14-1F48-B2E0-D917E08AB978}"/>
              </a:ext>
            </a:extLst>
          </p:cNvPr>
          <p:cNvSpPr txBox="1"/>
          <p:nvPr/>
        </p:nvSpPr>
        <p:spPr>
          <a:xfrm>
            <a:off x="4930632" y="2265379"/>
            <a:ext cx="1358284" cy="769441"/>
          </a:xfrm>
          <a:prstGeom prst="rect">
            <a:avLst/>
          </a:prstGeom>
          <a:noFill/>
        </p:spPr>
        <p:txBody>
          <a:bodyPr wrap="square" rtlCol="0">
            <a:spAutoFit/>
          </a:bodyPr>
          <a:lstStyle/>
          <a:p>
            <a:r>
              <a:rPr lang="en-US" sz="4400" dirty="0">
                <a:solidFill>
                  <a:srgbClr val="005F7D"/>
                </a:solidFill>
                <a:latin typeface="+mj-lt"/>
              </a:rPr>
              <a:t>3.</a:t>
            </a:r>
          </a:p>
        </p:txBody>
      </p:sp>
      <p:sp>
        <p:nvSpPr>
          <p:cNvPr id="14" name="TextBox 13">
            <a:extLst>
              <a:ext uri="{FF2B5EF4-FFF2-40B4-BE49-F238E27FC236}">
                <a16:creationId xmlns:a16="http://schemas.microsoft.com/office/drawing/2014/main" id="{B728B31D-EFC0-7A40-A75B-BE52443D45D1}"/>
              </a:ext>
            </a:extLst>
          </p:cNvPr>
          <p:cNvSpPr txBox="1"/>
          <p:nvPr/>
        </p:nvSpPr>
        <p:spPr>
          <a:xfrm>
            <a:off x="7094478" y="2265379"/>
            <a:ext cx="1358284" cy="769441"/>
          </a:xfrm>
          <a:prstGeom prst="rect">
            <a:avLst/>
          </a:prstGeom>
          <a:noFill/>
        </p:spPr>
        <p:txBody>
          <a:bodyPr wrap="square" rtlCol="0">
            <a:spAutoFit/>
          </a:bodyPr>
          <a:lstStyle/>
          <a:p>
            <a:r>
              <a:rPr lang="en-US" sz="4400" dirty="0">
                <a:solidFill>
                  <a:srgbClr val="005F7D"/>
                </a:solidFill>
                <a:latin typeface="+mj-lt"/>
              </a:rPr>
              <a:t>4.</a:t>
            </a:r>
          </a:p>
        </p:txBody>
      </p:sp>
      <p:sp>
        <p:nvSpPr>
          <p:cNvPr id="15" name="TextBox 14">
            <a:extLst>
              <a:ext uri="{FF2B5EF4-FFF2-40B4-BE49-F238E27FC236}">
                <a16:creationId xmlns:a16="http://schemas.microsoft.com/office/drawing/2014/main" id="{828EB7A7-C34D-B743-9A71-227ACC9B2A3F}"/>
              </a:ext>
            </a:extLst>
          </p:cNvPr>
          <p:cNvSpPr txBox="1"/>
          <p:nvPr/>
        </p:nvSpPr>
        <p:spPr>
          <a:xfrm>
            <a:off x="4423419" y="3393855"/>
            <a:ext cx="1739440" cy="784830"/>
          </a:xfrm>
          <a:prstGeom prst="rect">
            <a:avLst/>
          </a:prstGeom>
          <a:noFill/>
        </p:spPr>
        <p:txBody>
          <a:bodyPr wrap="square" tIns="0" rtlCol="0">
            <a:spAutoFit/>
          </a:bodyPr>
          <a:lstStyle/>
          <a:p>
            <a:pPr algn="ctr"/>
            <a:r>
              <a:rPr lang="en-US" sz="1600" b="1" dirty="0">
                <a:solidFill>
                  <a:srgbClr val="005F7D"/>
                </a:solidFill>
                <a:latin typeface="+mn-lt"/>
              </a:rPr>
              <a:t>Develop a strategy and take action</a:t>
            </a:r>
          </a:p>
        </p:txBody>
      </p:sp>
      <p:cxnSp>
        <p:nvCxnSpPr>
          <p:cNvPr id="16" name="Straight Connector 15">
            <a:extLst>
              <a:ext uri="{FF2B5EF4-FFF2-40B4-BE49-F238E27FC236}">
                <a16:creationId xmlns:a16="http://schemas.microsoft.com/office/drawing/2014/main" id="{D9090D92-91F4-BE45-B9DB-2F5CF0921A5F}"/>
              </a:ext>
            </a:extLst>
          </p:cNvPr>
          <p:cNvCxnSpPr>
            <a:cxnSpLocks/>
          </p:cNvCxnSpPr>
          <p:nvPr/>
        </p:nvCxnSpPr>
        <p:spPr>
          <a:xfrm>
            <a:off x="6269974" y="2470522"/>
            <a:ext cx="0" cy="1916956"/>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A950C6B-F4E2-FD4E-8E85-462D695A3FE5}"/>
              </a:ext>
            </a:extLst>
          </p:cNvPr>
          <p:cNvSpPr txBox="1"/>
          <p:nvPr/>
        </p:nvSpPr>
        <p:spPr>
          <a:xfrm>
            <a:off x="6172320" y="3393855"/>
            <a:ext cx="2667157" cy="784830"/>
          </a:xfrm>
          <a:prstGeom prst="rect">
            <a:avLst/>
          </a:prstGeom>
          <a:noFill/>
        </p:spPr>
        <p:txBody>
          <a:bodyPr wrap="square" tIns="0" rtlCol="0">
            <a:spAutoFit/>
          </a:bodyPr>
          <a:lstStyle/>
          <a:p>
            <a:pPr algn="ctr"/>
            <a:r>
              <a:rPr lang="en-US" sz="1600" b="1" dirty="0">
                <a:solidFill>
                  <a:srgbClr val="005F7D"/>
                </a:solidFill>
                <a:latin typeface="+mn-lt"/>
              </a:rPr>
              <a:t>Update and review </a:t>
            </a:r>
            <a:br>
              <a:rPr lang="en-US" sz="1600" b="1" dirty="0">
                <a:solidFill>
                  <a:srgbClr val="005F7D"/>
                </a:solidFill>
                <a:latin typeface="+mn-lt"/>
              </a:rPr>
            </a:br>
            <a:r>
              <a:rPr lang="en-US" sz="1600" b="1" dirty="0">
                <a:solidFill>
                  <a:srgbClr val="005F7D"/>
                </a:solidFill>
                <a:latin typeface="+mn-lt"/>
              </a:rPr>
              <a:t>your progress at </a:t>
            </a:r>
            <a:br>
              <a:rPr lang="en-US" sz="1600" b="1" dirty="0">
                <a:solidFill>
                  <a:srgbClr val="005F7D"/>
                </a:solidFill>
                <a:latin typeface="+mn-lt"/>
              </a:rPr>
            </a:br>
            <a:r>
              <a:rPr lang="en-US" sz="1600" b="1" dirty="0">
                <a:solidFill>
                  <a:srgbClr val="005F7D"/>
                </a:solidFill>
                <a:latin typeface="+mn-lt"/>
              </a:rPr>
              <a:t>least once a year</a:t>
            </a:r>
          </a:p>
        </p:txBody>
      </p:sp>
      <p:sp>
        <p:nvSpPr>
          <p:cNvPr id="19" name="TextBox 18">
            <a:extLst>
              <a:ext uri="{FF2B5EF4-FFF2-40B4-BE49-F238E27FC236}">
                <a16:creationId xmlns:a16="http://schemas.microsoft.com/office/drawing/2014/main" id="{66129B95-F4F5-B946-AB71-F5138999F023}"/>
              </a:ext>
            </a:extLst>
          </p:cNvPr>
          <p:cNvSpPr txBox="1"/>
          <p:nvPr/>
        </p:nvSpPr>
        <p:spPr>
          <a:xfrm>
            <a:off x="2421879" y="3393855"/>
            <a:ext cx="1430376" cy="784830"/>
          </a:xfrm>
          <a:prstGeom prst="rect">
            <a:avLst/>
          </a:prstGeom>
          <a:noFill/>
        </p:spPr>
        <p:txBody>
          <a:bodyPr wrap="square" tIns="0" rtlCol="0">
            <a:spAutoFit/>
          </a:bodyPr>
          <a:lstStyle/>
          <a:p>
            <a:pPr algn="ctr"/>
            <a:r>
              <a:rPr lang="en-US" sz="1600" b="1" dirty="0">
                <a:solidFill>
                  <a:srgbClr val="005F7D"/>
                </a:solidFill>
                <a:latin typeface="+mn-lt"/>
              </a:rPr>
              <a:t>Prioritize</a:t>
            </a:r>
          </a:p>
          <a:p>
            <a:pPr algn="ctr"/>
            <a:r>
              <a:rPr lang="en-US" sz="1600" b="1" dirty="0">
                <a:solidFill>
                  <a:srgbClr val="005F7D"/>
                </a:solidFill>
                <a:latin typeface="+mn-lt"/>
              </a:rPr>
              <a:t>Your </a:t>
            </a:r>
          </a:p>
          <a:p>
            <a:pPr algn="ctr"/>
            <a:r>
              <a:rPr lang="en-US" sz="1600" b="1" dirty="0">
                <a:solidFill>
                  <a:srgbClr val="005F7D"/>
                </a:solidFill>
                <a:latin typeface="+mn-lt"/>
              </a:rPr>
              <a:t>goals</a:t>
            </a:r>
          </a:p>
        </p:txBody>
      </p:sp>
      <p:sp>
        <p:nvSpPr>
          <p:cNvPr id="20" name="TextBox 19">
            <a:extLst>
              <a:ext uri="{FF2B5EF4-FFF2-40B4-BE49-F238E27FC236}">
                <a16:creationId xmlns:a16="http://schemas.microsoft.com/office/drawing/2014/main" id="{89CD36F0-AD22-904F-BF6B-64D1B4882757}"/>
              </a:ext>
            </a:extLst>
          </p:cNvPr>
          <p:cNvSpPr txBox="1"/>
          <p:nvPr/>
        </p:nvSpPr>
        <p:spPr>
          <a:xfrm>
            <a:off x="2833732" y="2265379"/>
            <a:ext cx="1358284" cy="769441"/>
          </a:xfrm>
          <a:prstGeom prst="rect">
            <a:avLst/>
          </a:prstGeom>
          <a:noFill/>
        </p:spPr>
        <p:txBody>
          <a:bodyPr wrap="square" rtlCol="0">
            <a:spAutoFit/>
          </a:bodyPr>
          <a:lstStyle/>
          <a:p>
            <a:r>
              <a:rPr lang="en-US" sz="4400" dirty="0">
                <a:solidFill>
                  <a:srgbClr val="005F7D"/>
                </a:solidFill>
                <a:latin typeface="+mj-lt"/>
              </a:rPr>
              <a:t>2.</a:t>
            </a:r>
          </a:p>
        </p:txBody>
      </p:sp>
      <p:cxnSp>
        <p:nvCxnSpPr>
          <p:cNvPr id="21" name="Straight Connector 20">
            <a:extLst>
              <a:ext uri="{FF2B5EF4-FFF2-40B4-BE49-F238E27FC236}">
                <a16:creationId xmlns:a16="http://schemas.microsoft.com/office/drawing/2014/main" id="{1F5D408F-9E73-F846-879B-425080438BAC}"/>
              </a:ext>
            </a:extLst>
          </p:cNvPr>
          <p:cNvCxnSpPr>
            <a:cxnSpLocks/>
          </p:cNvCxnSpPr>
          <p:nvPr/>
        </p:nvCxnSpPr>
        <p:spPr>
          <a:xfrm>
            <a:off x="4154755" y="2470522"/>
            <a:ext cx="0" cy="1916956"/>
          </a:xfrm>
          <a:prstGeom prst="line">
            <a:avLst/>
          </a:prstGeom>
          <a:ln>
            <a:solidFill>
              <a:srgbClr val="005F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524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3338512" y="2783681"/>
            <a:ext cx="2466975" cy="1290637"/>
          </a:xfrm>
          <a:prstGeom prst="rect">
            <a:avLst/>
          </a:prstGeom>
        </p:spPr>
        <p:txBody>
          <a:bodyPr lIns="0" tIns="0" rIns="0" bIns="0"/>
          <a:lstStyle>
            <a:lvl1pPr algn="l" defTabSz="457200" rtl="0" eaLnBrk="0" fontAlgn="base" hangingPunct="0">
              <a:lnSpc>
                <a:spcPts val="4400"/>
              </a:lnSpc>
              <a:spcBef>
                <a:spcPct val="0"/>
              </a:spcBef>
              <a:spcAft>
                <a:spcPct val="0"/>
              </a:spcAft>
              <a:defRPr sz="4400" kern="1200" spc="-140">
                <a:solidFill>
                  <a:srgbClr val="A49A00"/>
                </a:solidFill>
                <a:latin typeface="Georgia"/>
                <a:ea typeface="ＭＳ Ｐゴシック" charset="0"/>
                <a:cs typeface="Georgia"/>
              </a:defRPr>
            </a:lvl1pPr>
            <a:lvl2pPr algn="l" defTabSz="457200" rtl="0" eaLnBrk="0" fontAlgn="base" hangingPunct="0">
              <a:lnSpc>
                <a:spcPts val="4400"/>
              </a:lnSpc>
              <a:spcBef>
                <a:spcPct val="0"/>
              </a:spcBef>
              <a:spcAft>
                <a:spcPct val="0"/>
              </a:spcAft>
              <a:defRPr sz="4400">
                <a:solidFill>
                  <a:srgbClr val="A49A00"/>
                </a:solidFill>
                <a:latin typeface="Georgia" pitchFamily="18" charset="0"/>
                <a:ea typeface="ＭＳ Ｐゴシック" charset="0"/>
                <a:cs typeface="Georgia" pitchFamily="18" charset="0"/>
              </a:defRPr>
            </a:lvl2pPr>
            <a:lvl3pPr algn="l" defTabSz="457200" rtl="0" eaLnBrk="0" fontAlgn="base" hangingPunct="0">
              <a:lnSpc>
                <a:spcPts val="4400"/>
              </a:lnSpc>
              <a:spcBef>
                <a:spcPct val="0"/>
              </a:spcBef>
              <a:spcAft>
                <a:spcPct val="0"/>
              </a:spcAft>
              <a:defRPr sz="4400">
                <a:solidFill>
                  <a:srgbClr val="A49A00"/>
                </a:solidFill>
                <a:latin typeface="Georgia" pitchFamily="18" charset="0"/>
                <a:ea typeface="ＭＳ Ｐゴシック" charset="0"/>
                <a:cs typeface="Georgia" pitchFamily="18" charset="0"/>
              </a:defRPr>
            </a:lvl3pPr>
            <a:lvl4pPr algn="l" defTabSz="457200" rtl="0" eaLnBrk="0" fontAlgn="base" hangingPunct="0">
              <a:lnSpc>
                <a:spcPts val="4400"/>
              </a:lnSpc>
              <a:spcBef>
                <a:spcPct val="0"/>
              </a:spcBef>
              <a:spcAft>
                <a:spcPct val="0"/>
              </a:spcAft>
              <a:defRPr sz="4400">
                <a:solidFill>
                  <a:srgbClr val="A49A00"/>
                </a:solidFill>
                <a:latin typeface="Georgia" pitchFamily="18" charset="0"/>
                <a:ea typeface="ＭＳ Ｐゴシック" charset="0"/>
                <a:cs typeface="Georgia" pitchFamily="18" charset="0"/>
              </a:defRPr>
            </a:lvl4pPr>
            <a:lvl5pPr algn="l" defTabSz="457200" rtl="0" eaLnBrk="0" fontAlgn="base" hangingPunct="0">
              <a:lnSpc>
                <a:spcPts val="4400"/>
              </a:lnSpc>
              <a:spcBef>
                <a:spcPct val="0"/>
              </a:spcBef>
              <a:spcAft>
                <a:spcPct val="0"/>
              </a:spcAft>
              <a:defRPr sz="4400">
                <a:solidFill>
                  <a:srgbClr val="A49A00"/>
                </a:solidFill>
                <a:latin typeface="Georgia" pitchFamily="18" charset="0"/>
                <a:ea typeface="ＭＳ Ｐゴシック" charset="0"/>
                <a:cs typeface="Georgia" pitchFamily="18" charset="0"/>
              </a:defRPr>
            </a:lvl5pPr>
            <a:lvl6pPr marL="457200" algn="l" defTabSz="457200" rtl="0" fontAlgn="base">
              <a:lnSpc>
                <a:spcPts val="4400"/>
              </a:lnSpc>
              <a:spcBef>
                <a:spcPct val="0"/>
              </a:spcBef>
              <a:spcAft>
                <a:spcPct val="0"/>
              </a:spcAft>
              <a:defRPr sz="4400">
                <a:solidFill>
                  <a:srgbClr val="A49A00"/>
                </a:solidFill>
                <a:latin typeface="Georgia" pitchFamily="18" charset="0"/>
                <a:ea typeface="Georgia" pitchFamily="18" charset="0"/>
                <a:cs typeface="Georgia" pitchFamily="18" charset="0"/>
              </a:defRPr>
            </a:lvl6pPr>
            <a:lvl7pPr marL="914400" algn="l" defTabSz="457200" rtl="0" fontAlgn="base">
              <a:lnSpc>
                <a:spcPts val="4400"/>
              </a:lnSpc>
              <a:spcBef>
                <a:spcPct val="0"/>
              </a:spcBef>
              <a:spcAft>
                <a:spcPct val="0"/>
              </a:spcAft>
              <a:defRPr sz="4400">
                <a:solidFill>
                  <a:srgbClr val="A49A00"/>
                </a:solidFill>
                <a:latin typeface="Georgia" pitchFamily="18" charset="0"/>
                <a:ea typeface="Georgia" pitchFamily="18" charset="0"/>
                <a:cs typeface="Georgia" pitchFamily="18" charset="0"/>
              </a:defRPr>
            </a:lvl7pPr>
            <a:lvl8pPr marL="1371600" algn="l" defTabSz="457200" rtl="0" fontAlgn="base">
              <a:lnSpc>
                <a:spcPts val="4400"/>
              </a:lnSpc>
              <a:spcBef>
                <a:spcPct val="0"/>
              </a:spcBef>
              <a:spcAft>
                <a:spcPct val="0"/>
              </a:spcAft>
              <a:defRPr sz="4400">
                <a:solidFill>
                  <a:srgbClr val="A49A00"/>
                </a:solidFill>
                <a:latin typeface="Georgia" pitchFamily="18" charset="0"/>
                <a:ea typeface="Georgia" pitchFamily="18" charset="0"/>
                <a:cs typeface="Georgia" pitchFamily="18" charset="0"/>
              </a:defRPr>
            </a:lvl8pPr>
            <a:lvl9pPr marL="1828800" algn="l" defTabSz="457200" rtl="0" fontAlgn="base">
              <a:lnSpc>
                <a:spcPts val="4400"/>
              </a:lnSpc>
              <a:spcBef>
                <a:spcPct val="0"/>
              </a:spcBef>
              <a:spcAft>
                <a:spcPct val="0"/>
              </a:spcAft>
              <a:defRPr sz="4400">
                <a:solidFill>
                  <a:srgbClr val="A49A00"/>
                </a:solidFill>
                <a:latin typeface="Georgia" pitchFamily="18" charset="0"/>
                <a:ea typeface="Georgia" pitchFamily="18" charset="0"/>
                <a:cs typeface="Georgia" pitchFamily="18" charset="0"/>
              </a:defRPr>
            </a:lvl9pPr>
          </a:lstStyle>
          <a:p>
            <a:pPr algn="ctr" eaLnBrk="1" hangingPunct="1">
              <a:lnSpc>
                <a:spcPts val="5300"/>
              </a:lnSpc>
              <a:spcBef>
                <a:spcPts val="0"/>
              </a:spcBef>
              <a:defRPr/>
            </a:pPr>
            <a:r>
              <a:rPr lang="en-US" sz="6000" dirty="0">
                <a:solidFill>
                  <a:schemeClr val="bg1"/>
                </a:solidFill>
                <a:latin typeface="Georgia" charset="0"/>
              </a:rPr>
              <a:t>Thank </a:t>
            </a:r>
          </a:p>
          <a:p>
            <a:pPr algn="ctr" eaLnBrk="1" hangingPunct="1">
              <a:lnSpc>
                <a:spcPts val="5300"/>
              </a:lnSpc>
              <a:spcBef>
                <a:spcPts val="0"/>
              </a:spcBef>
              <a:defRPr/>
            </a:pPr>
            <a:r>
              <a:rPr lang="en-US" sz="6000" dirty="0">
                <a:solidFill>
                  <a:schemeClr val="bg1"/>
                </a:solidFill>
                <a:latin typeface="Georgia" charset="0"/>
              </a:rPr>
              <a:t>you.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idx="4294967295"/>
          </p:nvPr>
        </p:nvSpPr>
        <p:spPr>
          <a:xfrm>
            <a:off x="457200" y="457208"/>
            <a:ext cx="7648414" cy="474663"/>
          </a:xfrm>
          <a:prstGeom prst="rect">
            <a:avLst/>
          </a:prstGeom>
        </p:spPr>
        <p:txBody>
          <a:bodyPr lIns="0" tIns="0" bIns="0"/>
          <a:lstStyle/>
          <a:p>
            <a:pPr eaLnBrk="1" hangingPunct="1">
              <a:defRPr/>
            </a:pPr>
            <a:r>
              <a:rPr lang="en-US" sz="3600" dirty="0">
                <a:solidFill>
                  <a:srgbClr val="005F7D"/>
                </a:solidFill>
                <a:latin typeface="Georgia" charset="0"/>
              </a:rPr>
              <a:t>Think of your finances as a house.</a:t>
            </a:r>
          </a:p>
        </p:txBody>
      </p:sp>
      <p:sp>
        <p:nvSpPr>
          <p:cNvPr id="18" name="TextBox 17">
            <a:extLst>
              <a:ext uri="{FF2B5EF4-FFF2-40B4-BE49-F238E27FC236}">
                <a16:creationId xmlns:a16="http://schemas.microsoft.com/office/drawing/2014/main" id="{A14FAEB6-F8AD-4A15-8634-02161F540CDE}"/>
              </a:ext>
            </a:extLst>
          </p:cNvPr>
          <p:cNvSpPr txBox="1"/>
          <p:nvPr/>
        </p:nvSpPr>
        <p:spPr>
          <a:xfrm>
            <a:off x="8686800" y="6400800"/>
            <a:ext cx="309307" cy="254044"/>
          </a:xfrm>
          <a:prstGeom prst="rect">
            <a:avLst/>
          </a:prstGeom>
          <a:noFill/>
        </p:spPr>
        <p:txBody>
          <a:bodyPr wrap="square" rtlCol="0">
            <a:spAutoFit/>
          </a:bodyPr>
          <a:lstStyle/>
          <a:p>
            <a:r>
              <a:rPr lang="en-US" sz="1051" dirty="0">
                <a:latin typeface="Effra Pro" panose="020B0603020203020204" pitchFamily="34" charset="0"/>
              </a:rPr>
              <a:t>4</a:t>
            </a:r>
          </a:p>
        </p:txBody>
      </p:sp>
      <p:sp>
        <p:nvSpPr>
          <p:cNvPr id="7" name="Title 2">
            <a:extLst>
              <a:ext uri="{FF2B5EF4-FFF2-40B4-BE49-F238E27FC236}">
                <a16:creationId xmlns:a16="http://schemas.microsoft.com/office/drawing/2014/main" id="{108A311C-5581-A647-98AD-6F4333948F0C}"/>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Your financial house.</a:t>
            </a:r>
          </a:p>
        </p:txBody>
      </p:sp>
      <p:cxnSp>
        <p:nvCxnSpPr>
          <p:cNvPr id="6" name="Straight Connector 5">
            <a:extLst>
              <a:ext uri="{FF2B5EF4-FFF2-40B4-BE49-F238E27FC236}">
                <a16:creationId xmlns:a16="http://schemas.microsoft.com/office/drawing/2014/main" id="{96F0AE60-50EB-3047-8A8B-C7F2F75A52CB}"/>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D79E30D-B691-5944-A420-94410130DA90}"/>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l="17030" t="19992" r="24244" b="21339"/>
          <a:stretch/>
        </p:blipFill>
        <p:spPr>
          <a:xfrm>
            <a:off x="1971357" y="1828793"/>
            <a:ext cx="5212080" cy="40233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809668" y="3689353"/>
            <a:ext cx="2470151" cy="553998"/>
          </a:xfrm>
          <a:prstGeom prst="rect">
            <a:avLst/>
          </a:prstGeom>
          <a:noFill/>
        </p:spPr>
        <p:txBody>
          <a:bodyPr lIns="0" tIns="0" rIns="0" bIns="0">
            <a:spAutoFit/>
          </a:bodyPr>
          <a:lstStyle/>
          <a:p>
            <a:pPr eaLnBrk="1" hangingPunct="1">
              <a:defRPr/>
            </a:pPr>
            <a:r>
              <a:rPr lang="en-US" b="1" dirty="0">
                <a:solidFill>
                  <a:srgbClr val="0A3C53"/>
                </a:solidFill>
                <a:latin typeface="+mn-lt"/>
                <a:ea typeface="+mn-ea"/>
                <a:cs typeface="Arial" charset="0"/>
              </a:rPr>
              <a:t>Household</a:t>
            </a:r>
            <a:br>
              <a:rPr lang="en-US" b="1" dirty="0">
                <a:solidFill>
                  <a:srgbClr val="0A3C53"/>
                </a:solidFill>
                <a:latin typeface="+mn-lt"/>
                <a:ea typeface="+mn-ea"/>
                <a:cs typeface="Arial" charset="0"/>
              </a:rPr>
            </a:br>
            <a:r>
              <a:rPr lang="en-US" b="1" dirty="0">
                <a:solidFill>
                  <a:srgbClr val="0A3C53"/>
                </a:solidFill>
                <a:latin typeface="+mn-lt"/>
                <a:ea typeface="+mn-ea"/>
                <a:cs typeface="Arial" charset="0"/>
              </a:rPr>
              <a:t>expenses</a:t>
            </a:r>
          </a:p>
        </p:txBody>
      </p:sp>
      <p:sp>
        <p:nvSpPr>
          <p:cNvPr id="12" name="TextBox 11"/>
          <p:cNvSpPr txBox="1"/>
          <p:nvPr/>
        </p:nvSpPr>
        <p:spPr>
          <a:xfrm>
            <a:off x="6379834" y="3848109"/>
            <a:ext cx="1265237" cy="307777"/>
          </a:xfrm>
          <a:prstGeom prst="rect">
            <a:avLst/>
          </a:prstGeom>
          <a:noFill/>
        </p:spPr>
        <p:txBody>
          <a:bodyPr lIns="0" tIns="0" rIns="0" bIns="0">
            <a:spAutoFit/>
          </a:bodyPr>
          <a:lstStyle/>
          <a:p>
            <a:pPr eaLnBrk="1" hangingPunct="1">
              <a:defRPr/>
            </a:pPr>
            <a:r>
              <a:rPr lang="en-US" sz="2000" b="1" dirty="0">
                <a:solidFill>
                  <a:srgbClr val="0A3C53"/>
                </a:solidFill>
                <a:latin typeface="+mn-lt"/>
                <a:ea typeface="+mn-ea"/>
                <a:cs typeface="Arial" charset="0"/>
              </a:rPr>
              <a:t>Cash flow</a:t>
            </a:r>
          </a:p>
        </p:txBody>
      </p:sp>
      <p:sp>
        <p:nvSpPr>
          <p:cNvPr id="13" name="TextBox 12"/>
          <p:cNvSpPr txBox="1"/>
          <p:nvPr/>
        </p:nvSpPr>
        <p:spPr>
          <a:xfrm>
            <a:off x="1283952" y="3689353"/>
            <a:ext cx="1681163" cy="553998"/>
          </a:xfrm>
          <a:prstGeom prst="rect">
            <a:avLst/>
          </a:prstGeom>
          <a:noFill/>
        </p:spPr>
        <p:txBody>
          <a:bodyPr lIns="0" tIns="0" rIns="0" bIns="0">
            <a:spAutoFit/>
          </a:bodyPr>
          <a:lstStyle/>
          <a:p>
            <a:pPr eaLnBrk="1" hangingPunct="1">
              <a:defRPr/>
            </a:pPr>
            <a:r>
              <a:rPr lang="en-US" b="1" dirty="0">
                <a:solidFill>
                  <a:srgbClr val="0A3C53"/>
                </a:solidFill>
                <a:latin typeface="+mn-lt"/>
                <a:ea typeface="+mn-ea"/>
                <a:cs typeface="Arial" charset="0"/>
              </a:rPr>
              <a:t>Household </a:t>
            </a:r>
            <a:br>
              <a:rPr lang="en-US" b="1" dirty="0">
                <a:solidFill>
                  <a:srgbClr val="0A3C53"/>
                </a:solidFill>
                <a:latin typeface="+mn-lt"/>
                <a:ea typeface="+mn-ea"/>
                <a:cs typeface="Arial" charset="0"/>
              </a:rPr>
            </a:br>
            <a:r>
              <a:rPr lang="en-US" b="1" dirty="0">
                <a:solidFill>
                  <a:srgbClr val="0A3C53"/>
                </a:solidFill>
                <a:latin typeface="+mn-lt"/>
                <a:ea typeface="+mn-ea"/>
                <a:cs typeface="Arial" charset="0"/>
              </a:rPr>
              <a:t>income</a:t>
            </a:r>
            <a:endParaRPr lang="en-US" dirty="0">
              <a:latin typeface="+mn-lt"/>
              <a:ea typeface="+mn-ea"/>
              <a:cs typeface="Arial" charset="0"/>
            </a:endParaRPr>
          </a:p>
        </p:txBody>
      </p:sp>
      <p:grpSp>
        <p:nvGrpSpPr>
          <p:cNvPr id="31749" name="Group 21"/>
          <p:cNvGrpSpPr>
            <a:grpSpLocks/>
          </p:cNvGrpSpPr>
          <p:nvPr/>
        </p:nvGrpSpPr>
        <p:grpSpPr bwMode="auto">
          <a:xfrm>
            <a:off x="5530515" y="3951294"/>
            <a:ext cx="374651" cy="92075"/>
            <a:chOff x="6130950" y="3656963"/>
            <a:chExt cx="374752" cy="93025"/>
          </a:xfrm>
        </p:grpSpPr>
        <p:cxnSp>
          <p:nvCxnSpPr>
            <p:cNvPr id="16" name="Straight Connector 15"/>
            <p:cNvCxnSpPr/>
            <p:nvPr/>
          </p:nvCxnSpPr>
          <p:spPr>
            <a:xfrm>
              <a:off x="6130950" y="3656963"/>
              <a:ext cx="374752" cy="0"/>
            </a:xfrm>
            <a:prstGeom prst="line">
              <a:avLst/>
            </a:prstGeom>
            <a:ln w="63500" cmpd="sng">
              <a:solidFill>
                <a:srgbClr val="0A3C53"/>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30950" y="3749988"/>
              <a:ext cx="374752" cy="0"/>
            </a:xfrm>
            <a:prstGeom prst="line">
              <a:avLst/>
            </a:prstGeom>
            <a:ln w="63500" cmpd="sng">
              <a:solidFill>
                <a:srgbClr val="0A3C53"/>
              </a:solidFill>
            </a:ln>
          </p:spPr>
          <p:style>
            <a:lnRef idx="1">
              <a:schemeClr val="accent1"/>
            </a:lnRef>
            <a:fillRef idx="0">
              <a:schemeClr val="accent1"/>
            </a:fillRef>
            <a:effectRef idx="0">
              <a:schemeClr val="accent1"/>
            </a:effectRef>
            <a:fontRef idx="minor">
              <a:schemeClr val="tx1"/>
            </a:fontRef>
          </p:style>
        </p:cxnSp>
      </p:grpSp>
      <p:grpSp>
        <p:nvGrpSpPr>
          <p:cNvPr id="31750" name="Group 21"/>
          <p:cNvGrpSpPr>
            <a:grpSpLocks/>
          </p:cNvGrpSpPr>
          <p:nvPr/>
        </p:nvGrpSpPr>
        <p:grpSpPr bwMode="auto">
          <a:xfrm>
            <a:off x="5530515" y="2298706"/>
            <a:ext cx="374651" cy="92075"/>
            <a:chOff x="6130950" y="3656963"/>
            <a:chExt cx="374752" cy="93025"/>
          </a:xfrm>
        </p:grpSpPr>
        <p:cxnSp>
          <p:nvCxnSpPr>
            <p:cNvPr id="17" name="Straight Connector 16"/>
            <p:cNvCxnSpPr/>
            <p:nvPr/>
          </p:nvCxnSpPr>
          <p:spPr>
            <a:xfrm>
              <a:off x="6130950" y="3656963"/>
              <a:ext cx="374752" cy="0"/>
            </a:xfrm>
            <a:prstGeom prst="line">
              <a:avLst/>
            </a:prstGeom>
            <a:ln w="63500" cmpd="sng">
              <a:solidFill>
                <a:srgbClr val="0A3C5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30950" y="3749988"/>
              <a:ext cx="374752" cy="0"/>
            </a:xfrm>
            <a:prstGeom prst="line">
              <a:avLst/>
            </a:prstGeom>
            <a:ln w="63500" cmpd="sng">
              <a:solidFill>
                <a:srgbClr val="0A3C53"/>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p:cNvCxnSpPr/>
          <p:nvPr/>
        </p:nvCxnSpPr>
        <p:spPr>
          <a:xfrm>
            <a:off x="2852411" y="2389185"/>
            <a:ext cx="407987" cy="0"/>
          </a:xfrm>
          <a:prstGeom prst="line">
            <a:avLst/>
          </a:prstGeom>
          <a:ln w="63500" cmpd="sng">
            <a:solidFill>
              <a:srgbClr val="0A3C5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auto">
          <a:xfrm>
            <a:off x="745788" y="3287822"/>
            <a:ext cx="7532688" cy="46037"/>
          </a:xfrm>
          <a:prstGeom prst="line">
            <a:avLst/>
          </a:prstGeom>
          <a:ln w="38100" cmpd="sng">
            <a:solidFill>
              <a:srgbClr val="2E87B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93686" y="3997323"/>
            <a:ext cx="407987" cy="0"/>
          </a:xfrm>
          <a:prstGeom prst="line">
            <a:avLst/>
          </a:prstGeom>
          <a:ln w="63500" cmpd="sng">
            <a:solidFill>
              <a:srgbClr val="0A3C53"/>
            </a:solidFill>
          </a:ln>
        </p:spPr>
        <p:style>
          <a:lnRef idx="1">
            <a:schemeClr val="accent1"/>
          </a:lnRef>
          <a:fillRef idx="0">
            <a:schemeClr val="accent1"/>
          </a:fillRef>
          <a:effectRef idx="0">
            <a:schemeClr val="accent1"/>
          </a:effectRef>
          <a:fontRef idx="minor">
            <a:schemeClr val="tx1"/>
          </a:fontRef>
        </p:style>
      </p:cxnSp>
      <p:pic>
        <p:nvPicPr>
          <p:cNvPr id="31755" name="Picture 1" descr="householdincome_icon01.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71271" y="1988728"/>
            <a:ext cx="1038225"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6" name="Picture 2" descr="monthlyexpenses_icon01.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003338" y="2018899"/>
            <a:ext cx="852488" cy="83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7" name="Picture 3" descr="cashflowicon01.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519526" y="1990318"/>
            <a:ext cx="862012"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TextBox 24">
            <a:extLst>
              <a:ext uri="{FF2B5EF4-FFF2-40B4-BE49-F238E27FC236}">
                <a16:creationId xmlns:a16="http://schemas.microsoft.com/office/drawing/2014/main" id="{3E590C9B-D723-4EF1-B3E9-99BA593089E9}"/>
              </a:ext>
            </a:extLst>
          </p:cNvPr>
          <p:cNvSpPr txBox="1"/>
          <p:nvPr/>
        </p:nvSpPr>
        <p:spPr>
          <a:xfrm>
            <a:off x="8686800" y="6400800"/>
            <a:ext cx="309307" cy="254044"/>
          </a:xfrm>
          <a:prstGeom prst="rect">
            <a:avLst/>
          </a:prstGeom>
          <a:noFill/>
        </p:spPr>
        <p:txBody>
          <a:bodyPr wrap="square" rtlCol="0">
            <a:spAutoFit/>
          </a:bodyPr>
          <a:lstStyle/>
          <a:p>
            <a:r>
              <a:rPr lang="en-US" sz="1051" dirty="0">
                <a:latin typeface="Effra Pro" panose="020B0603020203020204" pitchFamily="34" charset="0"/>
              </a:rPr>
              <a:t>5</a:t>
            </a:r>
          </a:p>
        </p:txBody>
      </p:sp>
      <p:sp>
        <p:nvSpPr>
          <p:cNvPr id="24" name="Title 2">
            <a:extLst>
              <a:ext uri="{FF2B5EF4-FFF2-40B4-BE49-F238E27FC236}">
                <a16:creationId xmlns:a16="http://schemas.microsoft.com/office/drawing/2014/main" id="{B1EAC963-2616-4747-B870-1D88EA755773}"/>
              </a:ext>
            </a:extLst>
          </p:cNvPr>
          <p:cNvSpPr txBox="1">
            <a:spLocks/>
          </p:cNvSpPr>
          <p:nvPr/>
        </p:nvSpPr>
        <p:spPr>
          <a:xfrm>
            <a:off x="457200" y="457208"/>
            <a:ext cx="7648414"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dirty="0">
                <a:solidFill>
                  <a:srgbClr val="005F7D"/>
                </a:solidFill>
                <a:latin typeface="Georgia" charset="0"/>
              </a:rPr>
              <a:t>Budgeting basics.</a:t>
            </a:r>
          </a:p>
        </p:txBody>
      </p:sp>
      <p:cxnSp>
        <p:nvCxnSpPr>
          <p:cNvPr id="28" name="Straight Connector 27">
            <a:extLst>
              <a:ext uri="{FF2B5EF4-FFF2-40B4-BE49-F238E27FC236}">
                <a16:creationId xmlns:a16="http://schemas.microsoft.com/office/drawing/2014/main" id="{824A88F9-06AE-4F4D-B8CA-AB179B7DCE43}"/>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457200" y="454028"/>
            <a:ext cx="8301037" cy="477839"/>
          </a:xfrm>
          <a:prstGeom prst="rect">
            <a:avLst/>
          </a:prstGeom>
        </p:spPr>
        <p:txBody>
          <a:bodyPr lIns="0" tIns="0" rIns="0" bIns="0"/>
          <a:lstStyle/>
          <a:p>
            <a:pPr eaLnBrk="1" hangingPunct="1">
              <a:defRPr/>
            </a:pPr>
            <a:r>
              <a:rPr lang="en-US" sz="3600" spc="-71" dirty="0">
                <a:solidFill>
                  <a:srgbClr val="005F7D"/>
                </a:solidFill>
                <a:latin typeface="Georgia" charset="0"/>
              </a:rPr>
              <a:t>There are generally two types of </a:t>
            </a:r>
            <a:br>
              <a:rPr lang="en-US" sz="3600" spc="-71" dirty="0">
                <a:solidFill>
                  <a:srgbClr val="005F7D"/>
                </a:solidFill>
                <a:latin typeface="Georgia" charset="0"/>
              </a:rPr>
            </a:br>
            <a:r>
              <a:rPr lang="en-US" sz="3600" spc="-71" dirty="0">
                <a:solidFill>
                  <a:srgbClr val="005F7D"/>
                </a:solidFill>
                <a:latin typeface="Georgia" charset="0"/>
              </a:rPr>
              <a:t>financial mindsets.</a:t>
            </a:r>
          </a:p>
        </p:txBody>
      </p:sp>
      <p:sp>
        <p:nvSpPr>
          <p:cNvPr id="7" name="TextBox 6"/>
          <p:cNvSpPr txBox="1"/>
          <p:nvPr/>
        </p:nvSpPr>
        <p:spPr>
          <a:xfrm>
            <a:off x="1148941" y="5189007"/>
            <a:ext cx="2651871" cy="246221"/>
          </a:xfrm>
          <a:prstGeom prst="rect">
            <a:avLst/>
          </a:prstGeom>
          <a:noFill/>
        </p:spPr>
        <p:txBody>
          <a:bodyPr wrap="square" lIns="0" tIns="0" rIns="0" bIns="0">
            <a:spAutoFit/>
          </a:bodyPr>
          <a:lstStyle/>
          <a:p>
            <a:pPr eaLnBrk="1" hangingPunct="1">
              <a:defRPr/>
            </a:pPr>
            <a:r>
              <a:rPr lang="en-US" sz="1600" b="1" dirty="0">
                <a:solidFill>
                  <a:srgbClr val="005F7D"/>
                </a:solidFill>
                <a:latin typeface="Tahoma"/>
                <a:ea typeface="+mn-ea"/>
                <a:cs typeface="Tahoma"/>
              </a:rPr>
              <a:t>Spend first / Save last</a:t>
            </a:r>
          </a:p>
        </p:txBody>
      </p:sp>
      <p:sp>
        <p:nvSpPr>
          <p:cNvPr id="12" name="TextBox 11"/>
          <p:cNvSpPr txBox="1"/>
          <p:nvPr/>
        </p:nvSpPr>
        <p:spPr>
          <a:xfrm>
            <a:off x="5343189" y="5189007"/>
            <a:ext cx="2651871" cy="246221"/>
          </a:xfrm>
          <a:prstGeom prst="rect">
            <a:avLst/>
          </a:prstGeom>
          <a:noFill/>
        </p:spPr>
        <p:txBody>
          <a:bodyPr wrap="square" lIns="0" tIns="0" rIns="0" bIns="0">
            <a:spAutoFit/>
          </a:bodyPr>
          <a:lstStyle/>
          <a:p>
            <a:pPr eaLnBrk="1" hangingPunct="1">
              <a:defRPr/>
            </a:pPr>
            <a:r>
              <a:rPr lang="en-US" sz="1600" b="1" dirty="0">
                <a:solidFill>
                  <a:srgbClr val="005F7D"/>
                </a:solidFill>
                <a:latin typeface="Tahoma"/>
                <a:ea typeface="+mn-ea"/>
                <a:cs typeface="Tahoma"/>
              </a:rPr>
              <a:t>Save first / Spend last</a:t>
            </a:r>
          </a:p>
        </p:txBody>
      </p:sp>
      <p:sp>
        <p:nvSpPr>
          <p:cNvPr id="11" name="TextBox 10">
            <a:extLst>
              <a:ext uri="{FF2B5EF4-FFF2-40B4-BE49-F238E27FC236}">
                <a16:creationId xmlns:a16="http://schemas.microsoft.com/office/drawing/2014/main" id="{E48EA5AB-78DA-49EF-967A-8F43BAB5053B}"/>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6</a:t>
            </a:r>
          </a:p>
        </p:txBody>
      </p:sp>
      <p:pic>
        <p:nvPicPr>
          <p:cNvPr id="3" name="Picture 2">
            <a:extLst>
              <a:ext uri="{FF2B5EF4-FFF2-40B4-BE49-F238E27FC236}">
                <a16:creationId xmlns:a16="http://schemas.microsoft.com/office/drawing/2014/main" id="{21525328-C01A-124F-BEAF-1E60BC2EE0A6}"/>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499582" y="2600306"/>
            <a:ext cx="3733807" cy="2489205"/>
          </a:xfrm>
          <a:prstGeom prst="rect">
            <a:avLst/>
          </a:prstGeom>
        </p:spPr>
      </p:pic>
      <p:pic>
        <p:nvPicPr>
          <p:cNvPr id="14" name="Picture 13">
            <a:extLst>
              <a:ext uri="{FF2B5EF4-FFF2-40B4-BE49-F238E27FC236}">
                <a16:creationId xmlns:a16="http://schemas.microsoft.com/office/drawing/2014/main" id="{731080FF-967E-D34F-B079-8AAD79A38E5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2847" t="13359" r="11267" b="723"/>
          <a:stretch/>
        </p:blipFill>
        <p:spPr>
          <a:xfrm>
            <a:off x="4658097" y="2600306"/>
            <a:ext cx="3730752" cy="2487168"/>
          </a:xfrm>
          <a:prstGeom prst="rect">
            <a:avLst/>
          </a:prstGeom>
        </p:spPr>
      </p:pic>
      <p:cxnSp>
        <p:nvCxnSpPr>
          <p:cNvPr id="8" name="Straight Connector 7">
            <a:extLst>
              <a:ext uri="{FF2B5EF4-FFF2-40B4-BE49-F238E27FC236}">
                <a16:creationId xmlns:a16="http://schemas.microsoft.com/office/drawing/2014/main" id="{19E03581-3157-514A-9CF4-F2037D34C0C0}"/>
              </a:ext>
            </a:extLst>
          </p:cNvPr>
          <p:cNvCxnSpPr/>
          <p:nvPr/>
        </p:nvCxnSpPr>
        <p:spPr>
          <a:xfrm>
            <a:off x="457199" y="1665514"/>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7F2320B-B7CF-4E27-B3EB-8804AFEA3C98}"/>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7</a:t>
            </a:r>
          </a:p>
        </p:txBody>
      </p:sp>
      <p:pic>
        <p:nvPicPr>
          <p:cNvPr id="3" name="Picture 2">
            <a:extLst>
              <a:ext uri="{FF2B5EF4-FFF2-40B4-BE49-F238E27FC236}">
                <a16:creationId xmlns:a16="http://schemas.microsoft.com/office/drawing/2014/main" id="{1F1C0862-965D-4B4B-A442-0D7E0136F041}"/>
              </a:ext>
            </a:extLst>
          </p:cNvPr>
          <p:cNvPicPr>
            <a:picLocks noChangeAspect="1"/>
          </p:cNvPicPr>
          <p:nvPr/>
        </p:nvPicPr>
        <p:blipFill>
          <a:blip r:embed="rId3" cstate="email">
            <a:extLst>
              <a:ext uri="{28A0092B-C50C-407E-A947-70E740481C1C}">
                <a14:useLocalDpi xmlns:a14="http://schemas.microsoft.com/office/drawing/2010/main" val="0"/>
              </a:ext>
            </a:extLst>
          </a:blip>
          <a:srcRect t="24000" b="24000"/>
          <a:stretch/>
        </p:blipFill>
        <p:spPr>
          <a:xfrm>
            <a:off x="502605" y="2106859"/>
            <a:ext cx="8875059" cy="3566160"/>
          </a:xfrm>
          <a:prstGeom prst="rect">
            <a:avLst/>
          </a:prstGeom>
        </p:spPr>
      </p:pic>
      <p:sp>
        <p:nvSpPr>
          <p:cNvPr id="11" name="Title 2">
            <a:extLst>
              <a:ext uri="{FF2B5EF4-FFF2-40B4-BE49-F238E27FC236}">
                <a16:creationId xmlns:a16="http://schemas.microsoft.com/office/drawing/2014/main" id="{6E415932-CFE3-E842-95D9-711966EB34ED}"/>
              </a:ext>
            </a:extLst>
          </p:cNvPr>
          <p:cNvSpPr txBox="1">
            <a:spLocks/>
          </p:cNvSpPr>
          <p:nvPr/>
        </p:nvSpPr>
        <p:spPr>
          <a:xfrm>
            <a:off x="457200" y="457208"/>
            <a:ext cx="7648414"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dirty="0">
                <a:solidFill>
                  <a:srgbClr val="005F7D"/>
                </a:solidFill>
                <a:latin typeface="Georgia" charset="0"/>
              </a:rPr>
              <a:t>Protection.</a:t>
            </a:r>
            <a:endParaRPr lang="en-US" sz="2000" dirty="0">
              <a:solidFill>
                <a:srgbClr val="005F7D"/>
              </a:solidFill>
              <a:latin typeface="Georgia" charset="0"/>
            </a:endParaRPr>
          </a:p>
        </p:txBody>
      </p:sp>
      <p:sp>
        <p:nvSpPr>
          <p:cNvPr id="12" name="Title 2">
            <a:extLst>
              <a:ext uri="{FF2B5EF4-FFF2-40B4-BE49-F238E27FC236}">
                <a16:creationId xmlns:a16="http://schemas.microsoft.com/office/drawing/2014/main" id="{E30C8F90-D0F2-ED4B-B161-ADF7D81C1F2B}"/>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The foundation of your financial house.</a:t>
            </a:r>
          </a:p>
        </p:txBody>
      </p:sp>
      <p:cxnSp>
        <p:nvCxnSpPr>
          <p:cNvPr id="13" name="Straight Connector 12">
            <a:extLst>
              <a:ext uri="{FF2B5EF4-FFF2-40B4-BE49-F238E27FC236}">
                <a16:creationId xmlns:a16="http://schemas.microsoft.com/office/drawing/2014/main" id="{A37637B9-9D61-BE46-8619-D18FC18BA645}"/>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7F2320B-B7CF-4E27-B3EB-8804AFEA3C98}"/>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8</a:t>
            </a:r>
          </a:p>
        </p:txBody>
      </p:sp>
      <p:sp>
        <p:nvSpPr>
          <p:cNvPr id="3" name="Rectangle 2">
            <a:extLst>
              <a:ext uri="{FF2B5EF4-FFF2-40B4-BE49-F238E27FC236}">
                <a16:creationId xmlns:a16="http://schemas.microsoft.com/office/drawing/2014/main" id="{ED208F01-D8E9-4284-89D9-A9A5A7A8C91D}"/>
              </a:ext>
            </a:extLst>
          </p:cNvPr>
          <p:cNvSpPr/>
          <p:nvPr/>
        </p:nvSpPr>
        <p:spPr>
          <a:xfrm>
            <a:off x="362494" y="6108404"/>
            <a:ext cx="6251370" cy="584775"/>
          </a:xfrm>
          <a:prstGeom prst="rect">
            <a:avLst/>
          </a:prstGeom>
        </p:spPr>
        <p:txBody>
          <a:bodyPr wrap="square">
            <a:spAutoFit/>
          </a:bodyPr>
          <a:lstStyle/>
          <a:p>
            <a:r>
              <a:rPr lang="en-US" sz="800" dirty="0">
                <a:solidFill>
                  <a:schemeClr val="tx1">
                    <a:lumMod val="65000"/>
                    <a:lumOff val="35000"/>
                  </a:schemeClr>
                </a:solidFill>
                <a:latin typeface="+mn-lt"/>
              </a:rPr>
              <a:t>*Products available through one or more carriers not affiliated with New York Life Insurance Company, dependent on carrier authorization and product availability in your state or locality. </a:t>
            </a:r>
          </a:p>
          <a:p>
            <a:r>
              <a:rPr lang="en-US" sz="800" dirty="0">
                <a:solidFill>
                  <a:schemeClr val="tx1">
                    <a:lumMod val="65000"/>
                    <a:lumOff val="35000"/>
                  </a:schemeClr>
                </a:solidFill>
                <a:latin typeface="+mn-lt"/>
              </a:rPr>
              <a:t>**Home / Auto Insurance are not offered by New York Life Insurance Company or its agents.</a:t>
            </a:r>
          </a:p>
          <a:p>
            <a:r>
              <a:rPr lang="en-US" sz="800" dirty="0">
                <a:solidFill>
                  <a:schemeClr val="tx1">
                    <a:lumMod val="65000"/>
                    <a:lumOff val="35000"/>
                  </a:schemeClr>
                </a:solidFill>
                <a:latin typeface="+mn-lt"/>
              </a:rPr>
              <a:t># In coordination with your trusted tax, legal and other advisors. </a:t>
            </a:r>
          </a:p>
        </p:txBody>
      </p:sp>
      <p:sp>
        <p:nvSpPr>
          <p:cNvPr id="6" name="Title 2">
            <a:extLst>
              <a:ext uri="{FF2B5EF4-FFF2-40B4-BE49-F238E27FC236}">
                <a16:creationId xmlns:a16="http://schemas.microsoft.com/office/drawing/2014/main" id="{F51CFB54-8DA4-1D4F-85AA-3384655B0771}"/>
              </a:ext>
            </a:extLst>
          </p:cNvPr>
          <p:cNvSpPr txBox="1">
            <a:spLocks/>
          </p:cNvSpPr>
          <p:nvPr/>
        </p:nvSpPr>
        <p:spPr>
          <a:xfrm>
            <a:off x="457200" y="457208"/>
            <a:ext cx="7648414"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178" algn="l" rtl="0" fontAlgn="base">
              <a:spcBef>
                <a:spcPct val="0"/>
              </a:spcBef>
              <a:spcAft>
                <a:spcPct val="0"/>
              </a:spcAft>
              <a:defRPr sz="3000">
                <a:solidFill>
                  <a:srgbClr val="1D5E75"/>
                </a:solidFill>
                <a:latin typeface="Georgia" pitchFamily="18" charset="0"/>
              </a:defRPr>
            </a:lvl6pPr>
            <a:lvl7pPr marL="914354" algn="l" rtl="0" fontAlgn="base">
              <a:spcBef>
                <a:spcPct val="0"/>
              </a:spcBef>
              <a:spcAft>
                <a:spcPct val="0"/>
              </a:spcAft>
              <a:defRPr sz="3000">
                <a:solidFill>
                  <a:srgbClr val="1D5E75"/>
                </a:solidFill>
                <a:latin typeface="Georgia" pitchFamily="18" charset="0"/>
              </a:defRPr>
            </a:lvl7pPr>
            <a:lvl8pPr marL="1371532" algn="l" rtl="0" fontAlgn="base">
              <a:spcBef>
                <a:spcPct val="0"/>
              </a:spcBef>
              <a:spcAft>
                <a:spcPct val="0"/>
              </a:spcAft>
              <a:defRPr sz="3000">
                <a:solidFill>
                  <a:srgbClr val="1D5E75"/>
                </a:solidFill>
                <a:latin typeface="Georgia" pitchFamily="18" charset="0"/>
              </a:defRPr>
            </a:lvl8pPr>
            <a:lvl9pPr marL="1828709" algn="l" rtl="0" fontAlgn="base">
              <a:spcBef>
                <a:spcPct val="0"/>
              </a:spcBef>
              <a:spcAft>
                <a:spcPct val="0"/>
              </a:spcAft>
              <a:defRPr sz="3000">
                <a:solidFill>
                  <a:srgbClr val="1D5E75"/>
                </a:solidFill>
                <a:latin typeface="Georgia" pitchFamily="18" charset="0"/>
              </a:defRPr>
            </a:lvl9pPr>
          </a:lstStyle>
          <a:p>
            <a:pPr eaLnBrk="1" hangingPunct="1">
              <a:defRPr/>
            </a:pPr>
            <a:r>
              <a:rPr lang="en-US" sz="3600" dirty="0">
                <a:solidFill>
                  <a:srgbClr val="005F7D"/>
                </a:solidFill>
                <a:latin typeface="Georgia" charset="0"/>
              </a:rPr>
              <a:t>Protection.</a:t>
            </a:r>
            <a:endParaRPr lang="en-US" sz="2000" dirty="0">
              <a:solidFill>
                <a:srgbClr val="005F7D"/>
              </a:solidFill>
              <a:latin typeface="Georgia" charset="0"/>
            </a:endParaRPr>
          </a:p>
        </p:txBody>
      </p:sp>
      <p:sp>
        <p:nvSpPr>
          <p:cNvPr id="7" name="Title 2">
            <a:extLst>
              <a:ext uri="{FF2B5EF4-FFF2-40B4-BE49-F238E27FC236}">
                <a16:creationId xmlns:a16="http://schemas.microsoft.com/office/drawing/2014/main" id="{9F1A5E95-C3F8-C64F-9F34-93ADB81AD6CA}"/>
              </a:ext>
            </a:extLst>
          </p:cNvPr>
          <p:cNvSpPr txBox="1">
            <a:spLocks/>
          </p:cNvSpPr>
          <p:nvPr/>
        </p:nvSpPr>
        <p:spPr>
          <a:xfrm>
            <a:off x="457200" y="135413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The first level of your financial house.</a:t>
            </a:r>
          </a:p>
        </p:txBody>
      </p:sp>
      <p:cxnSp>
        <p:nvCxnSpPr>
          <p:cNvPr id="8" name="Straight Connector 7">
            <a:extLst>
              <a:ext uri="{FF2B5EF4-FFF2-40B4-BE49-F238E27FC236}">
                <a16:creationId xmlns:a16="http://schemas.microsoft.com/office/drawing/2014/main" id="{561EBCBE-7D8E-4142-8EB8-8DDFDD8F1DDE}"/>
              </a:ext>
            </a:extLst>
          </p:cNvPr>
          <p:cNvCxnSpPr/>
          <p:nvPr/>
        </p:nvCxnSpPr>
        <p:spPr>
          <a:xfrm>
            <a:off x="457199" y="1143000"/>
            <a:ext cx="8229600" cy="0"/>
          </a:xfrm>
          <a:prstGeom prst="line">
            <a:avLst/>
          </a:prstGeom>
          <a:ln w="12700">
            <a:solidFill>
              <a:srgbClr val="005F7D"/>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CBEA96F-8D21-BF09-4828-F02AE181ADD2}"/>
              </a:ext>
            </a:extLst>
          </p:cNvPr>
          <p:cNvSpPr/>
          <p:nvPr/>
        </p:nvSpPr>
        <p:spPr>
          <a:xfrm>
            <a:off x="795862" y="2048925"/>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Wills/Powers of attorney#</a:t>
            </a:r>
          </a:p>
        </p:txBody>
      </p:sp>
      <p:sp>
        <p:nvSpPr>
          <p:cNvPr id="4" name="Rectangle 3">
            <a:extLst>
              <a:ext uri="{FF2B5EF4-FFF2-40B4-BE49-F238E27FC236}">
                <a16:creationId xmlns:a16="http://schemas.microsoft.com/office/drawing/2014/main" id="{DCF53113-9E49-5C7B-64B5-3AF19C4F6B84}"/>
              </a:ext>
            </a:extLst>
          </p:cNvPr>
          <p:cNvSpPr/>
          <p:nvPr/>
        </p:nvSpPr>
        <p:spPr>
          <a:xfrm>
            <a:off x="2296579" y="2048925"/>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Trusts#</a:t>
            </a:r>
          </a:p>
        </p:txBody>
      </p:sp>
      <p:sp>
        <p:nvSpPr>
          <p:cNvPr id="9" name="Rectangle 8">
            <a:extLst>
              <a:ext uri="{FF2B5EF4-FFF2-40B4-BE49-F238E27FC236}">
                <a16:creationId xmlns:a16="http://schemas.microsoft.com/office/drawing/2014/main" id="{C944D82D-1437-E504-3BD0-FB3B9985B48F}"/>
              </a:ext>
            </a:extLst>
          </p:cNvPr>
          <p:cNvSpPr/>
          <p:nvPr/>
        </p:nvSpPr>
        <p:spPr>
          <a:xfrm>
            <a:off x="3797296" y="2048925"/>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Emergency</a:t>
            </a:r>
          </a:p>
          <a:p>
            <a:pPr algn="ctr"/>
            <a:r>
              <a:rPr lang="en-US" sz="1400" dirty="0"/>
              <a:t>savings</a:t>
            </a:r>
          </a:p>
        </p:txBody>
      </p:sp>
      <p:sp>
        <p:nvSpPr>
          <p:cNvPr id="10" name="Rectangle 9">
            <a:extLst>
              <a:ext uri="{FF2B5EF4-FFF2-40B4-BE49-F238E27FC236}">
                <a16:creationId xmlns:a16="http://schemas.microsoft.com/office/drawing/2014/main" id="{C85692EB-94CD-1082-A66B-56416BAA7838}"/>
              </a:ext>
            </a:extLst>
          </p:cNvPr>
          <p:cNvSpPr/>
          <p:nvPr/>
        </p:nvSpPr>
        <p:spPr>
          <a:xfrm>
            <a:off x="5298013" y="2048925"/>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Debt</a:t>
            </a:r>
          </a:p>
          <a:p>
            <a:pPr algn="ctr"/>
            <a:r>
              <a:rPr lang="en-US" sz="1400" dirty="0"/>
              <a:t>management</a:t>
            </a:r>
          </a:p>
        </p:txBody>
      </p:sp>
      <p:sp>
        <p:nvSpPr>
          <p:cNvPr id="11" name="Rectangle 10">
            <a:extLst>
              <a:ext uri="{FF2B5EF4-FFF2-40B4-BE49-F238E27FC236}">
                <a16:creationId xmlns:a16="http://schemas.microsoft.com/office/drawing/2014/main" id="{7ED4CDDD-4798-FFA5-EBE6-55C5A5C913DA}"/>
              </a:ext>
            </a:extLst>
          </p:cNvPr>
          <p:cNvSpPr/>
          <p:nvPr/>
        </p:nvSpPr>
        <p:spPr>
          <a:xfrm>
            <a:off x="6798729" y="2048925"/>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Charitable</a:t>
            </a:r>
          </a:p>
          <a:p>
            <a:pPr algn="ctr"/>
            <a:r>
              <a:rPr lang="en-US" sz="1400" dirty="0"/>
              <a:t>continuance</a:t>
            </a:r>
          </a:p>
        </p:txBody>
      </p:sp>
      <p:sp>
        <p:nvSpPr>
          <p:cNvPr id="12" name="Rectangle 11">
            <a:extLst>
              <a:ext uri="{FF2B5EF4-FFF2-40B4-BE49-F238E27FC236}">
                <a16:creationId xmlns:a16="http://schemas.microsoft.com/office/drawing/2014/main" id="{272510AE-E5E7-9431-D27F-2B2C47B5DD4F}"/>
              </a:ext>
            </a:extLst>
          </p:cNvPr>
          <p:cNvSpPr/>
          <p:nvPr/>
        </p:nvSpPr>
        <p:spPr>
          <a:xfrm>
            <a:off x="795862" y="2904059"/>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Health</a:t>
            </a:r>
          </a:p>
          <a:p>
            <a:pPr algn="ctr"/>
            <a:r>
              <a:rPr lang="en-US" sz="1400" dirty="0"/>
              <a:t>insurance*</a:t>
            </a:r>
          </a:p>
        </p:txBody>
      </p:sp>
      <p:sp>
        <p:nvSpPr>
          <p:cNvPr id="13" name="Rectangle 12">
            <a:extLst>
              <a:ext uri="{FF2B5EF4-FFF2-40B4-BE49-F238E27FC236}">
                <a16:creationId xmlns:a16="http://schemas.microsoft.com/office/drawing/2014/main" id="{426C0432-75A8-8E0C-B3AD-FAC6CA7CD3AF}"/>
              </a:ext>
            </a:extLst>
          </p:cNvPr>
          <p:cNvSpPr/>
          <p:nvPr/>
        </p:nvSpPr>
        <p:spPr>
          <a:xfrm>
            <a:off x="2296579" y="2904059"/>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Home/Auto</a:t>
            </a:r>
          </a:p>
          <a:p>
            <a:pPr algn="ctr"/>
            <a:r>
              <a:rPr lang="en-US" sz="1400" dirty="0"/>
              <a:t>insurance**</a:t>
            </a:r>
          </a:p>
        </p:txBody>
      </p:sp>
      <p:sp>
        <p:nvSpPr>
          <p:cNvPr id="14" name="Rectangle 13">
            <a:extLst>
              <a:ext uri="{FF2B5EF4-FFF2-40B4-BE49-F238E27FC236}">
                <a16:creationId xmlns:a16="http://schemas.microsoft.com/office/drawing/2014/main" id="{D14968DE-9315-3051-5FFC-E98982D5E24F}"/>
              </a:ext>
            </a:extLst>
          </p:cNvPr>
          <p:cNvSpPr/>
          <p:nvPr/>
        </p:nvSpPr>
        <p:spPr>
          <a:xfrm>
            <a:off x="3797296" y="2904059"/>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Disability</a:t>
            </a:r>
          </a:p>
          <a:p>
            <a:pPr algn="ctr"/>
            <a:r>
              <a:rPr lang="en-US" sz="1400" dirty="0"/>
              <a:t>income</a:t>
            </a:r>
          </a:p>
          <a:p>
            <a:pPr algn="ctr"/>
            <a:r>
              <a:rPr lang="en-US" sz="1400" dirty="0"/>
              <a:t>insurance</a:t>
            </a:r>
          </a:p>
        </p:txBody>
      </p:sp>
      <p:sp>
        <p:nvSpPr>
          <p:cNvPr id="15" name="Rectangle 14">
            <a:extLst>
              <a:ext uri="{FF2B5EF4-FFF2-40B4-BE49-F238E27FC236}">
                <a16:creationId xmlns:a16="http://schemas.microsoft.com/office/drawing/2014/main" id="{BAE6AC1E-5C75-1B8B-A3DA-0747CDA4A403}"/>
              </a:ext>
            </a:extLst>
          </p:cNvPr>
          <p:cNvSpPr/>
          <p:nvPr/>
        </p:nvSpPr>
        <p:spPr>
          <a:xfrm>
            <a:off x="5298013" y="2904059"/>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Long-term </a:t>
            </a:r>
          </a:p>
          <a:p>
            <a:pPr algn="ctr"/>
            <a:r>
              <a:rPr lang="en-US" sz="1400" dirty="0"/>
              <a:t>care insurance</a:t>
            </a:r>
          </a:p>
        </p:txBody>
      </p:sp>
      <p:sp>
        <p:nvSpPr>
          <p:cNvPr id="16" name="Rectangle 15">
            <a:extLst>
              <a:ext uri="{FF2B5EF4-FFF2-40B4-BE49-F238E27FC236}">
                <a16:creationId xmlns:a16="http://schemas.microsoft.com/office/drawing/2014/main" id="{DF487F73-9325-A752-0F10-5EFDB7D3295D}"/>
              </a:ext>
            </a:extLst>
          </p:cNvPr>
          <p:cNvSpPr/>
          <p:nvPr/>
        </p:nvSpPr>
        <p:spPr>
          <a:xfrm>
            <a:off x="6798729" y="2904059"/>
            <a:ext cx="1405467" cy="761992"/>
          </a:xfrm>
          <a:prstGeom prst="rect">
            <a:avLst/>
          </a:prstGeom>
          <a:solidFill>
            <a:srgbClr val="005F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Life</a:t>
            </a:r>
          </a:p>
          <a:p>
            <a:pPr algn="ctr"/>
            <a:r>
              <a:rPr lang="en-US" sz="1400" dirty="0"/>
              <a:t>insurance</a:t>
            </a:r>
          </a:p>
        </p:txBody>
      </p:sp>
    </p:spTree>
    <p:extLst>
      <p:ext uri="{BB962C8B-B14F-4D97-AF65-F5344CB8AC3E}">
        <p14:creationId xmlns:p14="http://schemas.microsoft.com/office/powerpoint/2010/main" val="133036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17F2320B-B7CF-4E27-B3EB-8804AFEA3C98}"/>
              </a:ext>
            </a:extLst>
          </p:cNvPr>
          <p:cNvSpPr txBox="1"/>
          <p:nvPr/>
        </p:nvSpPr>
        <p:spPr>
          <a:xfrm>
            <a:off x="8686800" y="6400800"/>
            <a:ext cx="418115" cy="254044"/>
          </a:xfrm>
          <a:prstGeom prst="rect">
            <a:avLst/>
          </a:prstGeom>
          <a:noFill/>
        </p:spPr>
        <p:txBody>
          <a:bodyPr wrap="square" rtlCol="0">
            <a:spAutoFit/>
          </a:bodyPr>
          <a:lstStyle/>
          <a:p>
            <a:r>
              <a:rPr lang="en-US" sz="1051" dirty="0">
                <a:latin typeface="Effra Pro" panose="020B0603020203020204" pitchFamily="34" charset="0"/>
              </a:rPr>
              <a:t>9</a:t>
            </a:r>
          </a:p>
        </p:txBody>
      </p:sp>
      <p:sp>
        <p:nvSpPr>
          <p:cNvPr id="5" name="Rectangle 4">
            <a:extLst>
              <a:ext uri="{FF2B5EF4-FFF2-40B4-BE49-F238E27FC236}">
                <a16:creationId xmlns:a16="http://schemas.microsoft.com/office/drawing/2014/main" id="{48648204-BA1A-9949-8B38-CC980AD3B6C9}"/>
              </a:ext>
            </a:extLst>
          </p:cNvPr>
          <p:cNvSpPr/>
          <p:nvPr/>
        </p:nvSpPr>
        <p:spPr>
          <a:xfrm>
            <a:off x="457200" y="1232894"/>
            <a:ext cx="8229600" cy="4343400"/>
          </a:xfrm>
          <a:prstGeom prst="rect">
            <a:avLst/>
          </a:prstGeom>
          <a:blipFill>
            <a:blip r:embed="rId3">
              <a:extLst>
                <a:ext uri="{28A0092B-C50C-407E-A947-70E740481C1C}">
                  <a14:useLocalDpi xmlns:a14="http://schemas.microsoft.com/office/drawing/2010/main"/>
                </a:ext>
              </a:extLst>
            </a:blip>
            <a:stretch>
              <a:fillRect t="1" b="-1811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err="1"/>
          </a:p>
        </p:txBody>
      </p:sp>
      <p:sp>
        <p:nvSpPr>
          <p:cNvPr id="7" name="Title 2">
            <a:extLst>
              <a:ext uri="{FF2B5EF4-FFF2-40B4-BE49-F238E27FC236}">
                <a16:creationId xmlns:a16="http://schemas.microsoft.com/office/drawing/2014/main" id="{A4D523CE-9D87-904E-9AD0-4F76E0252705}"/>
              </a:ext>
            </a:extLst>
          </p:cNvPr>
          <p:cNvSpPr txBox="1">
            <a:spLocks/>
          </p:cNvSpPr>
          <p:nvPr/>
        </p:nvSpPr>
        <p:spPr>
          <a:xfrm>
            <a:off x="457200" y="457200"/>
            <a:ext cx="6726237" cy="474663"/>
          </a:xfrm>
          <a:prstGeom prst="rect">
            <a:avLst/>
          </a:prstGeom>
        </p:spPr>
        <p:txBody>
          <a:bodyPr lIns="0" tIns="0" bIns="0"/>
          <a:lstStyle>
            <a:lvl1pPr algn="l" rtl="0" eaLnBrk="0" fontAlgn="base" hangingPunct="0">
              <a:spcBef>
                <a:spcPct val="0"/>
              </a:spcBef>
              <a:spcAft>
                <a:spcPct val="0"/>
              </a:spcAft>
              <a:defRPr sz="3000" kern="1200">
                <a:solidFill>
                  <a:srgbClr val="1D5E75"/>
                </a:solidFill>
                <a:latin typeface="+mj-lt"/>
                <a:ea typeface="ＭＳ Ｐゴシック" charset="0"/>
                <a:cs typeface="ＭＳ Ｐゴシック" charset="0"/>
              </a:defRPr>
            </a:lvl1pPr>
            <a:lvl2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2pPr>
            <a:lvl3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3pPr>
            <a:lvl4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4pPr>
            <a:lvl5pPr algn="l" rtl="0" eaLnBrk="0" fontAlgn="base" hangingPunct="0">
              <a:spcBef>
                <a:spcPct val="0"/>
              </a:spcBef>
              <a:spcAft>
                <a:spcPct val="0"/>
              </a:spcAft>
              <a:defRPr sz="3000">
                <a:solidFill>
                  <a:srgbClr val="1D5E75"/>
                </a:solidFill>
                <a:latin typeface="Georgia" pitchFamily="18" charset="0"/>
                <a:ea typeface="ＭＳ Ｐゴシック" charset="0"/>
                <a:cs typeface="ＭＳ Ｐゴシック" charset="0"/>
              </a:defRPr>
            </a:lvl5pPr>
            <a:lvl6pPr marL="457200" algn="l" rtl="0" fontAlgn="base">
              <a:spcBef>
                <a:spcPct val="0"/>
              </a:spcBef>
              <a:spcAft>
                <a:spcPct val="0"/>
              </a:spcAft>
              <a:defRPr sz="3000">
                <a:solidFill>
                  <a:srgbClr val="1D5E75"/>
                </a:solidFill>
                <a:latin typeface="Georgia" pitchFamily="18" charset="0"/>
              </a:defRPr>
            </a:lvl6pPr>
            <a:lvl7pPr marL="914400" algn="l" rtl="0" fontAlgn="base">
              <a:spcBef>
                <a:spcPct val="0"/>
              </a:spcBef>
              <a:spcAft>
                <a:spcPct val="0"/>
              </a:spcAft>
              <a:defRPr sz="3000">
                <a:solidFill>
                  <a:srgbClr val="1D5E75"/>
                </a:solidFill>
                <a:latin typeface="Georgia" pitchFamily="18" charset="0"/>
              </a:defRPr>
            </a:lvl7pPr>
            <a:lvl8pPr marL="1371600" algn="l" rtl="0" fontAlgn="base">
              <a:spcBef>
                <a:spcPct val="0"/>
              </a:spcBef>
              <a:spcAft>
                <a:spcPct val="0"/>
              </a:spcAft>
              <a:defRPr sz="3000">
                <a:solidFill>
                  <a:srgbClr val="1D5E75"/>
                </a:solidFill>
                <a:latin typeface="Georgia" pitchFamily="18" charset="0"/>
              </a:defRPr>
            </a:lvl8pPr>
            <a:lvl9pPr marL="1828800" algn="l" rtl="0" fontAlgn="base">
              <a:spcBef>
                <a:spcPct val="0"/>
              </a:spcBef>
              <a:spcAft>
                <a:spcPct val="0"/>
              </a:spcAft>
              <a:defRPr sz="3000">
                <a:solidFill>
                  <a:srgbClr val="1D5E75"/>
                </a:solidFill>
                <a:latin typeface="Georgia" pitchFamily="18" charset="0"/>
              </a:defRPr>
            </a:lvl9pPr>
          </a:lstStyle>
          <a:p>
            <a:pPr eaLnBrk="1" hangingPunct="1">
              <a:defRPr/>
            </a:pPr>
            <a:r>
              <a:rPr lang="en-US" sz="1800" b="1" dirty="0">
                <a:solidFill>
                  <a:srgbClr val="005F7D"/>
                </a:solidFill>
                <a:latin typeface="+mn-lt"/>
              </a:rPr>
              <a:t>Wills/Power of Attorney.</a:t>
            </a:r>
          </a:p>
        </p:txBody>
      </p:sp>
    </p:spTree>
    <p:extLst>
      <p:ext uri="{BB962C8B-B14F-4D97-AF65-F5344CB8AC3E}">
        <p14:creationId xmlns:p14="http://schemas.microsoft.com/office/powerpoint/2010/main" val="24269946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Reader - Consumer">
  <a:themeElements>
    <a:clrScheme name="New York Life Commercial Colors">
      <a:dk1>
        <a:sysClr val="windowText" lastClr="000000"/>
      </a:dk1>
      <a:lt1>
        <a:srgbClr val="FFFFFF"/>
      </a:lt1>
      <a:dk2>
        <a:srgbClr val="FFFFFF"/>
      </a:dk2>
      <a:lt2>
        <a:srgbClr val="E6E9F0"/>
      </a:lt2>
      <a:accent1>
        <a:srgbClr val="0079C2"/>
      </a:accent1>
      <a:accent2>
        <a:srgbClr val="A49A00"/>
      </a:accent2>
      <a:accent3>
        <a:srgbClr val="1D5E75"/>
      </a:accent3>
      <a:accent4>
        <a:srgbClr val="006B3B"/>
      </a:accent4>
      <a:accent5>
        <a:srgbClr val="E68F1A"/>
      </a:accent5>
      <a:accent6>
        <a:srgbClr val="FFFFFF"/>
      </a:accent6>
      <a:hlink>
        <a:srgbClr val="0000FF"/>
      </a:hlink>
      <a:folHlink>
        <a:srgbClr val="800080"/>
      </a:folHlink>
    </a:clrScheme>
    <a:fontScheme name="New York Life Fonts">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 York Life Fonts">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 York Life Fonts">
      <a:majorFont>
        <a:latin typeface="Georgi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EA503E40D5D4A53B3661CD12918A822009B54C454F4099D429CB98D24518398DF" ma:contentTypeVersion="0" ma:contentTypeDescription="Create a new document." ma:contentTypeScope="" ma:versionID="e93243da680e679adae1f59535b0b74f">
  <xsd:schema xmlns:xsd="http://www.w3.org/2001/XMLSchema" xmlns:xs="http://www.w3.org/2001/XMLSchema" xmlns:p="http://schemas.microsoft.com/office/2006/metadata/properties" xmlns:ns2="0d0b8c21-67db-4951-8335-4aa7cdb66dc7" targetNamespace="http://schemas.microsoft.com/office/2006/metadata/properties" ma:root="true" ma:fieldsID="dd4778ecb2305c8468b782ffba3c4e3d" ns2:_="">
    <xsd:import namespace="0d0b8c21-67db-4951-8335-4aa7cdb66dc7"/>
    <xsd:element name="properties">
      <xsd:complexType>
        <xsd:sequence>
          <xsd:element name="documentManagement">
            <xsd:complexType>
              <xsd:all>
                <xsd:element ref="ns2:AttachmentName"/>
                <xsd:element ref="ns2:AttachmentDescription"/>
                <xsd:element ref="ns2:AttachmentCategoryTitle"/>
                <xsd:element ref="ns2:AttachmentCategoryType"/>
                <xsd:element ref="ns2:IsSaved"/>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0b8c21-67db-4951-8335-4aa7cdb66dc7" elementFormDefault="qualified">
    <xsd:import namespace="http://schemas.microsoft.com/office/2006/documentManagement/types"/>
    <xsd:import namespace="http://schemas.microsoft.com/office/infopath/2007/PartnerControls"/>
    <xsd:element name="AttachmentName" ma:index="1" ma:displayName="Document Name" ma:internalName="AttachmentName">
      <xsd:simpleType>
        <xsd:restriction base="dms:Text"/>
      </xsd:simpleType>
    </xsd:element>
    <xsd:element name="AttachmentDescription" ma:index="2" ma:displayName="Description" ma:internalName="AttachmentDescription">
      <xsd:simpleType>
        <xsd:restriction base="dms:Note">
          <xsd:maxLength value="255"/>
        </xsd:restriction>
      </xsd:simpleType>
    </xsd:element>
    <xsd:element name="AttachmentCategoryTitle" ma:index="3" ma:displayName="Document Category" ma:internalName="AttachmentCategoryTitle">
      <xsd:simpleType>
        <xsd:restriction base="dms:Text"/>
      </xsd:simpleType>
    </xsd:element>
    <xsd:element name="AttachmentCategoryType" ma:index="4" ma:displayName="Category Type" ma:internalName="AttachmentCategoryType">
      <xsd:simpleType>
        <xsd:restriction base="dms:Text"/>
      </xsd:simpleType>
    </xsd:element>
    <xsd:element name="IsSaved" ma:index="5" ma:displayName="Is Metadata Saved" ma:internalName="IsSaved">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ttachmentCategoryTitle xmlns="0d0b8c21-67db-4951-8335-4aa7cdb66dc7">Sales material</AttachmentCategoryTitle>
    <AttachmentDescription xmlns="0d0b8c21-67db-4951-8335-4aa7cdb66dc7">SMRU edits made</AttachmentDescription>
    <IsSaved xmlns="0d0b8c21-67db-4951-8335-4aa7cdb66dc7">Yes</IsSaved>
    <AttachmentName xmlns="0d0b8c21-67db-4951-8335-4aa7cdb66dc7">AR06436_082022_BlueprintForFinancialSuccessSeminarPresentationDeck_Tier3B_V1</AttachmentName>
    <AttachmentCategoryType xmlns="0d0b8c21-67db-4951-8335-4aa7cdb66dc7">Material</AttachmentCategoryType>
  </documentManagement>
</p:properties>
</file>

<file path=customXml/itemProps1.xml><?xml version="1.0" encoding="utf-8"?>
<ds:datastoreItem xmlns:ds="http://schemas.openxmlformats.org/officeDocument/2006/customXml" ds:itemID="{2435ED23-2A46-4252-A948-3023A402F5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d0b8c21-67db-4951-8335-4aa7cdb66d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ADAE8D-A538-4BD1-8173-8B461D1E52C5}">
  <ds:schemaRefs>
    <ds:schemaRef ds:uri="http://schemas.microsoft.com/sharepoint/v3/contenttype/forms"/>
  </ds:schemaRefs>
</ds:datastoreItem>
</file>

<file path=customXml/itemProps3.xml><?xml version="1.0" encoding="utf-8"?>
<ds:datastoreItem xmlns:ds="http://schemas.openxmlformats.org/officeDocument/2006/customXml" ds:itemID="{C87C47C1-70A7-4D40-BC44-131FCF367609}">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 ds:uri="0d0b8c21-67db-4951-8335-4aa7cdb66dc7"/>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Reader - Consumer</Template>
  <TotalTime>59403</TotalTime>
  <Words>4676</Words>
  <Application>Microsoft Office PowerPoint</Application>
  <PresentationFormat>On-screen Show (4:3)</PresentationFormat>
  <Paragraphs>396</Paragraphs>
  <Slides>31</Slides>
  <Notes>30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0" baseType="lpstr">
      <vt:lpstr>Arial</vt:lpstr>
      <vt:lpstr>Calibri</vt:lpstr>
      <vt:lpstr>Effra Pro</vt:lpstr>
      <vt:lpstr>Georgia</vt:lpstr>
      <vt:lpstr>Segoe UI</vt:lpstr>
      <vt:lpstr>Tahoma</vt:lpstr>
      <vt:lpstr>Times New Roman</vt:lpstr>
      <vt:lpstr>Reader - Consumer</vt:lpstr>
      <vt:lpstr>think-cell Slide</vt:lpstr>
      <vt:lpstr>PowerPoint Presentation</vt:lpstr>
      <vt:lpstr>Welcome.</vt:lpstr>
      <vt:lpstr>Disclosure statement.</vt:lpstr>
      <vt:lpstr>Think of your finances as a house.</vt:lpstr>
      <vt:lpstr>PowerPoint Presentation</vt:lpstr>
      <vt:lpstr>There are generally two types of  financial mindsets.</vt:lpstr>
      <vt:lpstr>PowerPoint Presentation</vt:lpstr>
      <vt:lpstr>PowerPoint Presentation</vt:lpstr>
      <vt:lpstr>PowerPoint Presentation</vt:lpstr>
      <vt:lpstr>PowerPoint Presentation</vt:lpstr>
      <vt:lpstr>PowerPoint Presentation</vt:lpstr>
      <vt:lpstr>PowerPoint Presentation</vt:lpstr>
      <vt:lpstr>What is “Long-Term Care Insurance”?*</vt:lpstr>
      <vt:lpstr>Long-term care insurance*</vt:lpstr>
      <vt:lpstr>PowerPoint Presentation</vt:lpstr>
      <vt:lpstr>When it comes to life insurance, ownership matters.</vt:lpstr>
      <vt:lpstr>PowerPoint Presentation</vt:lpstr>
      <vt:lpstr>Term vs Perm.</vt:lpstr>
      <vt:lpstr>PowerPoint Presentation</vt:lpstr>
      <vt:lpstr>PowerPoint Presentation</vt:lpstr>
      <vt:lpstr>PowerPoint Presentation</vt:lpstr>
      <vt:lpstr>Retirement planning.</vt:lpstr>
      <vt:lpstr>Retirement planning.</vt:lpstr>
      <vt:lpstr>PowerPoint Presentation</vt:lpstr>
      <vt:lpstr>Tools to preserve your lifestyle  and wealth.</vt:lpstr>
      <vt:lpstr>“Most people don’t  plan to fail, they  fail to plan.”</vt:lpstr>
      <vt:lpstr>Let’s review the financial house concept.</vt:lpstr>
      <vt:lpstr>PowerPoint Presentation</vt:lpstr>
      <vt:lpstr>PowerPoint Presentation</vt:lpstr>
      <vt:lpstr>PowerPoint Presentation</vt:lpstr>
      <vt:lpstr>PowerPoint Presentation</vt:lpstr>
    </vt:vector>
  </TitlesOfParts>
  <Company>New York Life Insurance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Blueprint for financial success.</dc:title>
  <dc:creator>t93jdcg</dc:creator>
  <cp:lastModifiedBy>Carlo Mantica</cp:lastModifiedBy>
  <cp:revision>903</cp:revision>
  <cp:lastPrinted>2017-08-24T18:32:53Z</cp:lastPrinted>
  <dcterms:created xsi:type="dcterms:W3CDTF">2013-10-07T15:24:10Z</dcterms:created>
  <dcterms:modified xsi:type="dcterms:W3CDTF">2023-11-28T16:33:17Z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0x0101000EA503E40D5D4A53B3661CD12918A822009B54C454F4099D429CB98D24518398DF</vt:lpwstr>
  </property>
</Properties>
</file>